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5" r:id="rId2"/>
    <p:sldId id="256" r:id="rId3"/>
    <p:sldId id="257" r:id="rId4"/>
    <p:sldId id="258" r:id="rId5"/>
    <p:sldId id="272" r:id="rId6"/>
    <p:sldId id="273" r:id="rId7"/>
    <p:sldId id="259" r:id="rId8"/>
    <p:sldId id="260" r:id="rId9"/>
    <p:sldId id="261" r:id="rId10"/>
    <p:sldId id="269" r:id="rId11"/>
    <p:sldId id="270" r:id="rId12"/>
    <p:sldId id="271" r:id="rId13"/>
    <p:sldId id="262" r:id="rId14"/>
    <p:sldId id="263" r:id="rId15"/>
    <p:sldId id="276" r:id="rId16"/>
    <p:sldId id="264" r:id="rId17"/>
    <p:sldId id="266" r:id="rId18"/>
    <p:sldId id="274" r:id="rId19"/>
    <p:sldId id="277" r:id="rId20"/>
    <p:sldId id="278" r:id="rId21"/>
    <p:sldId id="267" r:id="rId22"/>
    <p:sldId id="268" r:id="rId23"/>
    <p:sldId id="279" r:id="rId24"/>
    <p:sldId id="280" r:id="rId25"/>
    <p:sldId id="281" r:id="rId26"/>
    <p:sldId id="282" r:id="rId27"/>
    <p:sldId id="27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895" autoAdjust="0"/>
  </p:normalViewPr>
  <p:slideViewPr>
    <p:cSldViewPr snapToGrid="0">
      <p:cViewPr varScale="1">
        <p:scale>
          <a:sx n="126" d="100"/>
          <a:sy n="126" d="100"/>
        </p:scale>
        <p:origin x="110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3FF41-3F7F-4A2A-B32F-1FA525D5803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AB0E7-498C-4236-8DE6-3F77BC298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48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B0E7-498C-4236-8DE6-3F77BC29806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355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934A8-DF5F-BBF5-1F93-93A9AAC51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C4F7D-6204-44B3-71EE-44C966183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F18DE-E5CD-F3E3-B6E5-A9432965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0A3A7-1295-D0CA-0B92-291AE203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F29A7-179E-D558-C0ED-EECD39B9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9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6F568-DEE2-DDAD-7888-EBB8DB5D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C86037-B786-189A-9535-466812145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1A179B-473F-CA85-CE8A-791B8641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FB0B0-AB6F-97D0-FA4A-83C1F8E3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DF7BD-B942-D605-16FA-7637B538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2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6064DD-D1ED-6F39-282B-2B39DBE69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E7641B-6166-7DB3-7020-32F00D844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340FD-6584-9807-F7A5-EC96CDC1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6FCD5-E403-B8DD-5242-4035BE88F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F419D-385A-4369-BE0C-7756418B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7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1363E-9299-4A4B-CF49-FC2E0C53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582941-8850-63C6-9DCB-B3C533A31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D2310-9168-2FBA-4861-5F8ADDF3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A9725-84E2-8699-A8DA-F457E349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3319A3-86FD-FD3A-F7AB-35692F44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93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49F65-C928-E1A0-CFB3-02A5973F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319AE-4473-0DD5-4505-EEBEFDE18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44321-C559-0DE6-86F5-E323BB26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B0F06-8237-B598-9A3D-180B9A582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D055E-5A06-FC25-A48F-AEE79D05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BE811-D522-7967-6112-D089F37A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38D4EB-F8AE-8BFA-B134-492682221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D4ABE0-A2B0-BEC2-AB36-1167535C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565140-95D5-F1A8-9E7B-149387D1D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F95584-052C-9BC8-E6A8-D0ADC474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AA5DCE-71A6-717E-47A5-96192342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184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28416-3679-098B-CCFD-C2B8258B0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3FC8F8-BF6A-07A5-C067-3E45C9178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CE6155-A344-8A59-DE1D-433E4AEC1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F9E683-9896-507A-D711-7A82277B1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94B630-C1AA-E747-DE03-30D980A7C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2B7371-BB34-BA50-8A5D-FA8A34C0C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6AE01F-8704-2DB1-3DD9-BDCB408B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F6F2A4-9D23-030C-5A1B-962E1B63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054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6785F-9644-4E97-D192-1B3972D6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17665D-0C83-99F7-A491-884BA69F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3C1933-F103-46FF-03DD-72B60A3F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B32AF6-F33B-3246-CC95-A978B0F1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5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5C439-6A84-E6D4-F2A6-1E3961803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C3685A-36EE-C3D3-F0BB-FFA53897C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678000-D0B3-025A-BB33-61795E9B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6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92437-4583-2A2E-5538-E2147AFF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40270-4B5C-5C72-7508-B7BC6E80E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B2E7B8-7584-F2FF-FA01-F05E0AF2B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F7606C-84EE-AF48-2E12-41FD4747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E59AD3-BEB6-8CF6-4B97-32AC66F1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D33C-46DA-490F-C924-B57ABD7D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67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1FC54-EA6C-72D3-7558-3FFB49C6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C02BBC-D093-D69D-B3EE-F0C80C87B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6E0348-CD85-29F2-6625-AA7C32EF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2E57E3-47EF-29A1-95CA-A00D85AE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D56DF5-A633-8EAB-23E8-3ECBB00B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27ED9-178F-6EC9-EBDD-B757FA42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63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5C3FDD-B674-9461-C75F-39BE667A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F616B-BE0D-CE8A-4A3A-80DEE885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5809E-6DE9-AD51-E2E5-AFD40896B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98573-9674-4C79-9E09-E2C1C171D0A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1C2BB-9EA6-363F-9763-AF929D175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D2876-B585-692E-CA8D-150CC0400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A9469-3FC0-49AA-A877-DD67958F82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9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jetbrains.com/help/idea/2022.3/edit-template-variables-dialog.html?utm_source=product&amp;utm_medium=link&amp;utm_campaign=IU&amp;utm_content=2022.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CDCB5ECF-71DA-497B-12FC-9BDD49B2E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902809"/>
              </p:ext>
            </p:extLst>
          </p:nvPr>
        </p:nvGraphicFramePr>
        <p:xfrm>
          <a:off x="428624" y="1511954"/>
          <a:ext cx="11334750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66">
                  <a:extLst>
                    <a:ext uri="{9D8B030D-6E8A-4147-A177-3AD203B41FA5}">
                      <a16:colId xmlns:a16="http://schemas.microsoft.com/office/drawing/2014/main" val="1830930306"/>
                    </a:ext>
                  </a:extLst>
                </a:gridCol>
                <a:gridCol w="5080642">
                  <a:extLst>
                    <a:ext uri="{9D8B030D-6E8A-4147-A177-3AD203B41FA5}">
                      <a16:colId xmlns:a16="http://schemas.microsoft.com/office/drawing/2014/main" val="378009572"/>
                    </a:ext>
                  </a:extLst>
                </a:gridCol>
                <a:gridCol w="5657542">
                  <a:extLst>
                    <a:ext uri="{9D8B030D-6E8A-4147-A177-3AD203B41FA5}">
                      <a16:colId xmlns:a16="http://schemas.microsoft.com/office/drawing/2014/main" val="1333782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326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 Navigation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파일 위치 추적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80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9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Debugging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디버깅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94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Annotate with git blame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소스 수정 이력 확인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29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Scratches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임시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파일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295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Database Consoles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데이터베이스 내장 툴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262944"/>
                  </a:ext>
                </a:extLst>
              </a:tr>
              <a:tr h="12888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 In HTTP Client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요청 파일 생성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318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HTTP 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서버 데이터 요청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244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Editor mode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에디터 모드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54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파일 구조 파악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1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Highlight Problems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이슈 알림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026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Plugin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플러그인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179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유용한 설정들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108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Live template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라이브 템플릿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14321"/>
                  </a:ext>
                </a:extLst>
              </a:tr>
              <a:tr h="2201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Latest 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최신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IntelliJ IDE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 사항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31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</a:t>
                      </a:r>
                      <a:r>
                        <a:rPr lang="ko-KR" altLang="en-US" sz="12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</a:t>
                      </a:r>
                      <a:endParaRPr lang="en-US" altLang="ko-KR" sz="12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52601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1409AA-8FE9-B8E4-480F-FD03E2495722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58D44F8-29E1-7827-2A7B-DB2557BE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74D70-2D66-8230-A096-B2B517BD2104}"/>
              </a:ext>
            </a:extLst>
          </p:cNvPr>
          <p:cNvSpPr txBox="1"/>
          <p:nvPr/>
        </p:nvSpPr>
        <p:spPr>
          <a:xfrm>
            <a:off x="1907459" y="621059"/>
            <a:ext cx="238923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목차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F9FC5D-645D-B238-89BB-787C16412865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049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E3B7B79-792E-96E5-4672-69231622E07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3857" y="1475987"/>
            <a:ext cx="8794800" cy="44904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Database Consoles</a:t>
            </a:r>
            <a:br>
              <a:rPr lang="en-US" altLang="ko-KR" sz="1100" dirty="0">
                <a:solidFill>
                  <a:schemeClr val="tx1"/>
                </a:solidFill>
              </a:rPr>
            </a:b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Database Tool window</a:t>
            </a: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Connection DBMS </a:t>
            </a:r>
            <a:r>
              <a:rPr lang="ko-KR" altLang="en-US" sz="1100" dirty="0">
                <a:solidFill>
                  <a:schemeClr val="tx1"/>
                </a:solidFill>
              </a:rPr>
              <a:t>선택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3. Connection </a:t>
            </a:r>
            <a:r>
              <a:rPr lang="ko-KR" altLang="en-US" sz="1100" dirty="0">
                <a:solidFill>
                  <a:schemeClr val="tx1"/>
                </a:solidFill>
              </a:rPr>
              <a:t>정보 입력 창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4. </a:t>
            </a:r>
            <a:r>
              <a:rPr lang="ko-KR" altLang="en-US" sz="1100" dirty="0">
                <a:solidFill>
                  <a:schemeClr val="tx1"/>
                </a:solidFill>
              </a:rPr>
              <a:t>필수 정보 입력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5. Test Connection </a:t>
            </a:r>
            <a:r>
              <a:rPr lang="ko-KR" altLang="en-US" sz="1100" dirty="0">
                <a:solidFill>
                  <a:schemeClr val="tx1"/>
                </a:solidFill>
              </a:rPr>
              <a:t>이후 정상 연결 확인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6. Apply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[6] Database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3BDED5-E446-8B8F-F62D-907254068042}"/>
              </a:ext>
            </a:extLst>
          </p:cNvPr>
          <p:cNvSpPr/>
          <p:nvPr/>
        </p:nvSpPr>
        <p:spPr>
          <a:xfrm>
            <a:off x="5456028" y="1905271"/>
            <a:ext cx="1904892" cy="3085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5A8D9B-97DA-A8D2-A15A-FE782E2AC696}"/>
              </a:ext>
            </a:extLst>
          </p:cNvPr>
          <p:cNvSpPr/>
          <p:nvPr/>
        </p:nvSpPr>
        <p:spPr>
          <a:xfrm>
            <a:off x="428624" y="6012720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계속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A03C921-BE8E-02A8-7850-063A928BD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65" y="1744304"/>
            <a:ext cx="4020030" cy="340776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B70D5A-F0B9-F7B1-D250-76B087AE4928}"/>
              </a:ext>
            </a:extLst>
          </p:cNvPr>
          <p:cNvSpPr/>
          <p:nvPr/>
        </p:nvSpPr>
        <p:spPr>
          <a:xfrm>
            <a:off x="994927" y="1763517"/>
            <a:ext cx="4047968" cy="338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B49E6B-6BC0-A651-B11D-8DB034DB86AA}"/>
              </a:ext>
            </a:extLst>
          </p:cNvPr>
          <p:cNvSpPr/>
          <p:nvPr/>
        </p:nvSpPr>
        <p:spPr>
          <a:xfrm>
            <a:off x="2788920" y="2731257"/>
            <a:ext cx="1318260" cy="187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779EE-77BE-64EC-531B-E53AAB15EF6E}"/>
              </a:ext>
            </a:extLst>
          </p:cNvPr>
          <p:cNvSpPr/>
          <p:nvPr/>
        </p:nvSpPr>
        <p:spPr>
          <a:xfrm>
            <a:off x="4418195" y="2731257"/>
            <a:ext cx="559070" cy="187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EBB7AA-0BB9-780B-BAA8-CC5F20DB33F3}"/>
              </a:ext>
            </a:extLst>
          </p:cNvPr>
          <p:cNvSpPr/>
          <p:nvPr/>
        </p:nvSpPr>
        <p:spPr>
          <a:xfrm>
            <a:off x="2779899" y="3191552"/>
            <a:ext cx="1293105" cy="400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5BB1BA-E863-EC48-EE12-EC345924D7D5}"/>
              </a:ext>
            </a:extLst>
          </p:cNvPr>
          <p:cNvSpPr/>
          <p:nvPr/>
        </p:nvSpPr>
        <p:spPr>
          <a:xfrm>
            <a:off x="2767321" y="3682550"/>
            <a:ext cx="1318260" cy="140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56AF29-0B8E-3789-580A-39789E5874B9}"/>
              </a:ext>
            </a:extLst>
          </p:cNvPr>
          <p:cNvSpPr/>
          <p:nvPr/>
        </p:nvSpPr>
        <p:spPr>
          <a:xfrm>
            <a:off x="2247900" y="4746359"/>
            <a:ext cx="541020" cy="140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F4A458-CE28-C965-E880-2089E29DAA80}"/>
              </a:ext>
            </a:extLst>
          </p:cNvPr>
          <p:cNvSpPr/>
          <p:nvPr/>
        </p:nvSpPr>
        <p:spPr>
          <a:xfrm>
            <a:off x="4605719" y="4960944"/>
            <a:ext cx="371546" cy="130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358443-8999-6C88-3F13-C2DEF415C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584" y="4994864"/>
            <a:ext cx="2728165" cy="77429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A113EB-FF17-8481-D68E-751BE2341E3F}"/>
              </a:ext>
            </a:extLst>
          </p:cNvPr>
          <p:cNvSpPr/>
          <p:nvPr/>
        </p:nvSpPr>
        <p:spPr>
          <a:xfrm>
            <a:off x="1100634" y="4961790"/>
            <a:ext cx="2728164" cy="807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CDACF9-74EF-D495-A748-AE11FDDDC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480" y="1931026"/>
            <a:ext cx="205758" cy="8154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891DA4-F0E6-D9AC-D849-F8FAAC7BBEBB}"/>
              </a:ext>
            </a:extLst>
          </p:cNvPr>
          <p:cNvSpPr/>
          <p:nvPr/>
        </p:nvSpPr>
        <p:spPr>
          <a:xfrm>
            <a:off x="9035320" y="1912562"/>
            <a:ext cx="303177" cy="815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65CC447-BF68-045B-25C6-5A099C6E3781}"/>
              </a:ext>
            </a:extLst>
          </p:cNvPr>
          <p:cNvSpPr/>
          <p:nvPr/>
        </p:nvSpPr>
        <p:spPr>
          <a:xfrm>
            <a:off x="8854308" y="1718675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4039DE-4CFD-F64F-6C19-27FB82CCD81A}"/>
              </a:ext>
            </a:extLst>
          </p:cNvPr>
          <p:cNvSpPr/>
          <p:nvPr/>
        </p:nvSpPr>
        <p:spPr>
          <a:xfrm>
            <a:off x="5275052" y="1682387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309CF6-E83D-BC04-6A32-2FE0F539154F}"/>
              </a:ext>
            </a:extLst>
          </p:cNvPr>
          <p:cNvSpPr/>
          <p:nvPr/>
        </p:nvSpPr>
        <p:spPr>
          <a:xfrm>
            <a:off x="841522" y="151660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0BB88CA-89D6-328A-CE2F-C78B730A70F1}"/>
              </a:ext>
            </a:extLst>
          </p:cNvPr>
          <p:cNvSpPr/>
          <p:nvPr/>
        </p:nvSpPr>
        <p:spPr>
          <a:xfrm>
            <a:off x="2592953" y="2503562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B6B0B19-ED65-A82A-D2DE-2DB05A961B6C}"/>
              </a:ext>
            </a:extLst>
          </p:cNvPr>
          <p:cNvSpPr/>
          <p:nvPr/>
        </p:nvSpPr>
        <p:spPr>
          <a:xfrm>
            <a:off x="2091412" y="452573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D6EB3D0-D806-DAB5-1684-BA6587DEDAB8}"/>
              </a:ext>
            </a:extLst>
          </p:cNvPr>
          <p:cNvSpPr/>
          <p:nvPr/>
        </p:nvSpPr>
        <p:spPr>
          <a:xfrm>
            <a:off x="4439640" y="4744455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9D732-FA29-6E79-5EE3-51EC8F9C2DA2}"/>
              </a:ext>
            </a:extLst>
          </p:cNvPr>
          <p:cNvSpPr txBox="1"/>
          <p:nvPr/>
        </p:nvSpPr>
        <p:spPr>
          <a:xfrm>
            <a:off x="1907459" y="642820"/>
            <a:ext cx="164854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데이터베이스 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57CDE9-0AA8-7BCE-0105-8CB9D938AE48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04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2A06D07-3574-2D54-BDF1-F0A1089DFDB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2410" y="1475987"/>
            <a:ext cx="8794800" cy="43152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Database Consoles</a:t>
            </a:r>
            <a:br>
              <a:rPr lang="en-US" altLang="ko-KR" sz="1100" dirty="0">
                <a:solidFill>
                  <a:schemeClr val="tx1"/>
                </a:solidFill>
              </a:rPr>
            </a:b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Schema </a:t>
            </a:r>
            <a:r>
              <a:rPr lang="ko-KR" altLang="en-US" sz="1100" dirty="0">
                <a:solidFill>
                  <a:schemeClr val="tx1"/>
                </a:solidFill>
              </a:rPr>
              <a:t>내 </a:t>
            </a:r>
            <a:r>
              <a:rPr lang="en-US" altLang="ko-KR" sz="1100" dirty="0">
                <a:solidFill>
                  <a:schemeClr val="tx1"/>
                </a:solidFill>
              </a:rPr>
              <a:t>Table</a:t>
            </a:r>
            <a:r>
              <a:rPr lang="ko-KR" altLang="en-US" sz="1100" dirty="0">
                <a:solidFill>
                  <a:schemeClr val="tx1"/>
                </a:solidFill>
              </a:rPr>
              <a:t> 정보 확인 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Database and Consoles </a:t>
            </a:r>
            <a:r>
              <a:rPr lang="ko-KR" altLang="en-US" sz="1100" dirty="0">
                <a:solidFill>
                  <a:schemeClr val="tx1"/>
                </a:solidFill>
              </a:rPr>
              <a:t>위치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3. </a:t>
            </a:r>
            <a:r>
              <a:rPr lang="ko-KR" altLang="en-US" sz="1100" dirty="0">
                <a:solidFill>
                  <a:schemeClr val="tx1"/>
                </a:solidFill>
              </a:rPr>
              <a:t>콘솔 창 생성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콘솔 창 생성 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Ctrl + Shift + Q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4. </a:t>
            </a:r>
            <a:r>
              <a:rPr lang="ko-KR" altLang="en-US" sz="1100" dirty="0">
                <a:solidFill>
                  <a:schemeClr val="tx1"/>
                </a:solidFill>
              </a:rPr>
              <a:t>쿼리 작성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5. </a:t>
            </a:r>
            <a:r>
              <a:rPr lang="ko-KR" altLang="en-US" sz="1100" dirty="0">
                <a:solidFill>
                  <a:schemeClr val="tx1"/>
                </a:solidFill>
              </a:rPr>
              <a:t>결과 확인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쿼리 실행 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Ctrl + Enter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6. </a:t>
            </a:r>
            <a:r>
              <a:rPr lang="ko-KR" altLang="en-US" sz="1100" dirty="0">
                <a:solidFill>
                  <a:schemeClr val="tx1"/>
                </a:solidFill>
              </a:rPr>
              <a:t>실행버튼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새로 고침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행 추가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행 제거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Commit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Transaction Mode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[6] </a:t>
            </a:r>
            <a:r>
              <a:rPr lang="en-US" altLang="ko-KR" b="1" dirty="0">
                <a:solidFill>
                  <a:schemeClr val="bg1"/>
                </a:solidFill>
              </a:rPr>
              <a:t>Database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6B0172-90E6-83EB-E3F4-D129D18E5187}"/>
              </a:ext>
            </a:extLst>
          </p:cNvPr>
          <p:cNvSpPr/>
          <p:nvPr/>
        </p:nvSpPr>
        <p:spPr>
          <a:xfrm>
            <a:off x="2345139" y="1713711"/>
            <a:ext cx="377896" cy="144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C3CB6C-24AE-CD44-D56C-0521EEEC6F98}"/>
              </a:ext>
            </a:extLst>
          </p:cNvPr>
          <p:cNvSpPr/>
          <p:nvPr/>
        </p:nvSpPr>
        <p:spPr>
          <a:xfrm>
            <a:off x="6990956" y="1960880"/>
            <a:ext cx="1106566" cy="2176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523AEC9-BFD3-2406-4BF4-E9864575D9BB}"/>
              </a:ext>
            </a:extLst>
          </p:cNvPr>
          <p:cNvSpPr/>
          <p:nvPr/>
        </p:nvSpPr>
        <p:spPr>
          <a:xfrm>
            <a:off x="2127488" y="1567117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D192E1-2183-31CA-68B5-A664B3089ECE}"/>
              </a:ext>
            </a:extLst>
          </p:cNvPr>
          <p:cNvSpPr/>
          <p:nvPr/>
        </p:nvSpPr>
        <p:spPr>
          <a:xfrm>
            <a:off x="636270" y="3097818"/>
            <a:ext cx="1630679" cy="437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2B6B0C6-4024-44C8-D536-2E00CC1486FE}"/>
              </a:ext>
            </a:extLst>
          </p:cNvPr>
          <p:cNvSpPr/>
          <p:nvPr/>
        </p:nvSpPr>
        <p:spPr>
          <a:xfrm>
            <a:off x="455294" y="2870123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7CE311-8873-F9D0-885B-86F87FDB0DEE}"/>
              </a:ext>
            </a:extLst>
          </p:cNvPr>
          <p:cNvSpPr/>
          <p:nvPr/>
        </p:nvSpPr>
        <p:spPr>
          <a:xfrm>
            <a:off x="2315012" y="1866246"/>
            <a:ext cx="4675944" cy="2042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906D99D-647D-7312-B1FD-05CA369F8EF3}"/>
              </a:ext>
            </a:extLst>
          </p:cNvPr>
          <p:cNvSpPr/>
          <p:nvPr/>
        </p:nvSpPr>
        <p:spPr>
          <a:xfrm>
            <a:off x="2144769" y="1923490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01176E-588F-B36C-F799-A41CB6503E81}"/>
              </a:ext>
            </a:extLst>
          </p:cNvPr>
          <p:cNvSpPr/>
          <p:nvPr/>
        </p:nvSpPr>
        <p:spPr>
          <a:xfrm>
            <a:off x="1898452" y="4256208"/>
            <a:ext cx="7336988" cy="1352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2D723FA-5B69-78E9-00D0-64B6001AAE0D}"/>
              </a:ext>
            </a:extLst>
          </p:cNvPr>
          <p:cNvSpPr/>
          <p:nvPr/>
        </p:nvSpPr>
        <p:spPr>
          <a:xfrm>
            <a:off x="1765101" y="3997021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CA6D7A-0134-AC1E-82A6-F5E2D1DD1245}"/>
              </a:ext>
            </a:extLst>
          </p:cNvPr>
          <p:cNvSpPr/>
          <p:nvPr/>
        </p:nvSpPr>
        <p:spPr>
          <a:xfrm>
            <a:off x="428624" y="6012720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계속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6DB552-E2E4-7D59-638D-1FD334B3F41C}"/>
              </a:ext>
            </a:extLst>
          </p:cNvPr>
          <p:cNvSpPr/>
          <p:nvPr/>
        </p:nvSpPr>
        <p:spPr>
          <a:xfrm>
            <a:off x="6850565" y="1767067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47C8D6C-183F-C36F-8738-643E70A8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481" y="2281737"/>
            <a:ext cx="1629986" cy="70106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A25118-6FCB-73B1-8CF8-B3E16B7539C8}"/>
              </a:ext>
            </a:extLst>
          </p:cNvPr>
          <p:cNvSpPr/>
          <p:nvPr/>
        </p:nvSpPr>
        <p:spPr>
          <a:xfrm>
            <a:off x="7600073" y="2285923"/>
            <a:ext cx="1637393" cy="70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A6729D-2513-B8C8-55A7-E78D289E0847}"/>
              </a:ext>
            </a:extLst>
          </p:cNvPr>
          <p:cNvSpPr/>
          <p:nvPr/>
        </p:nvSpPr>
        <p:spPr>
          <a:xfrm>
            <a:off x="2585084" y="4137766"/>
            <a:ext cx="1499236" cy="115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E43E3C5-3C58-7C1C-AB77-135045C22D11}"/>
              </a:ext>
            </a:extLst>
          </p:cNvPr>
          <p:cNvSpPr/>
          <p:nvPr/>
        </p:nvSpPr>
        <p:spPr>
          <a:xfrm>
            <a:off x="2394190" y="3900183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F1AEA-E8A9-E33A-3281-751BD83B7270}"/>
              </a:ext>
            </a:extLst>
          </p:cNvPr>
          <p:cNvSpPr txBox="1"/>
          <p:nvPr/>
        </p:nvSpPr>
        <p:spPr>
          <a:xfrm>
            <a:off x="1907459" y="642820"/>
            <a:ext cx="164854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데이터베이스 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F9641C-6431-C23F-3D33-C228FFED8724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8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Database Consoles</a:t>
            </a:r>
            <a:br>
              <a:rPr lang="en-US" altLang="ko-KR" sz="1100" dirty="0">
                <a:solidFill>
                  <a:schemeClr val="tx1"/>
                </a:solidFill>
              </a:rPr>
            </a:b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Data Extractors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쿼리 결과 </a:t>
            </a:r>
            <a:r>
              <a:rPr lang="en-US" altLang="ko-KR" sz="1100" dirty="0">
                <a:solidFill>
                  <a:schemeClr val="tx1"/>
                </a:solidFill>
              </a:rPr>
              <a:t>row(s) </a:t>
            </a:r>
            <a:r>
              <a:rPr lang="ko-KR" altLang="en-US" sz="1100" dirty="0">
                <a:solidFill>
                  <a:schemeClr val="tx1"/>
                </a:solidFill>
              </a:rPr>
              <a:t>를 복사하여 여러 </a:t>
            </a:r>
            <a:r>
              <a:rPr lang="en-US" altLang="ko-KR" sz="1100" dirty="0">
                <a:solidFill>
                  <a:schemeClr val="tx1"/>
                </a:solidFill>
              </a:rPr>
              <a:t>format </a:t>
            </a:r>
            <a:r>
              <a:rPr lang="ko-KR" altLang="en-US" sz="1100" dirty="0">
                <a:solidFill>
                  <a:schemeClr val="tx1"/>
                </a:solidFill>
              </a:rPr>
              <a:t>으로 변경 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en-US" altLang="ko-KR" sz="1100" dirty="0" err="1">
                <a:solidFill>
                  <a:schemeClr val="tx1"/>
                </a:solidFill>
              </a:rPr>
              <a:t>Json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Option </a:t>
            </a:r>
            <a:r>
              <a:rPr lang="ko-KR" altLang="en-US" sz="1100" dirty="0">
                <a:solidFill>
                  <a:schemeClr val="tx1"/>
                </a:solidFill>
              </a:rPr>
              <a:t>선택 후 특정 </a:t>
            </a:r>
            <a:r>
              <a:rPr lang="en-US" altLang="ko-KR" sz="1100" dirty="0">
                <a:solidFill>
                  <a:schemeClr val="tx1"/>
                </a:solidFill>
              </a:rPr>
              <a:t>row(s)</a:t>
            </a:r>
            <a:r>
              <a:rPr lang="ko-KR" altLang="en-US" sz="1100" dirty="0">
                <a:solidFill>
                  <a:schemeClr val="tx1"/>
                </a:solidFill>
              </a:rPr>
              <a:t> 복사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 붙여넣기 예시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3. SQL Inserts Option </a:t>
            </a:r>
            <a:r>
              <a:rPr lang="ko-KR" altLang="en-US" sz="1100" dirty="0">
                <a:solidFill>
                  <a:schemeClr val="tx1"/>
                </a:solidFill>
              </a:rPr>
              <a:t>선택 후 특정 </a:t>
            </a:r>
            <a:r>
              <a:rPr lang="en-US" altLang="ko-KR" sz="1100" dirty="0">
                <a:solidFill>
                  <a:schemeClr val="tx1"/>
                </a:solidFill>
              </a:rPr>
              <a:t>row(s)</a:t>
            </a:r>
            <a:r>
              <a:rPr lang="ko-KR" altLang="en-US" sz="1100" dirty="0">
                <a:solidFill>
                  <a:schemeClr val="tx1"/>
                </a:solidFill>
              </a:rPr>
              <a:t> 복사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 붙여넣기 예시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기타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TSV – </a:t>
            </a:r>
            <a:r>
              <a:rPr lang="ko-KR" altLang="en-US" sz="1100" dirty="0">
                <a:solidFill>
                  <a:schemeClr val="tx1"/>
                </a:solidFill>
              </a:rPr>
              <a:t>엑셀 행 형식으로 복사 붙여넣기 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SQL Updates - Update Query </a:t>
            </a:r>
            <a:r>
              <a:rPr lang="ko-KR" altLang="en-US" sz="1100" dirty="0">
                <a:solidFill>
                  <a:schemeClr val="tx1"/>
                </a:solidFill>
              </a:rPr>
              <a:t>자동생성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HTML - </a:t>
            </a:r>
            <a:r>
              <a:rPr lang="ko-KR" altLang="en-US" sz="1100" dirty="0">
                <a:solidFill>
                  <a:schemeClr val="tx1"/>
                </a:solidFill>
              </a:rPr>
              <a:t>복사한 열을 </a:t>
            </a:r>
            <a:r>
              <a:rPr lang="en-US" altLang="ko-KR" sz="1100" dirty="0">
                <a:solidFill>
                  <a:schemeClr val="tx1"/>
                </a:solidFill>
              </a:rPr>
              <a:t>&lt;table&gt; </a:t>
            </a:r>
            <a:r>
              <a:rPr lang="ko-KR" altLang="en-US" sz="1100" dirty="0">
                <a:solidFill>
                  <a:schemeClr val="tx1"/>
                </a:solidFill>
              </a:rPr>
              <a:t>형식으로 자동 </a:t>
            </a:r>
            <a:r>
              <a:rPr lang="en-US" altLang="ko-KR" sz="1100" dirty="0">
                <a:solidFill>
                  <a:schemeClr val="tx1"/>
                </a:solidFill>
              </a:rPr>
              <a:t>formatting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[6]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Database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8074C3-4CD0-41CD-4034-202D4DA3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4" y="1468874"/>
            <a:ext cx="8700590" cy="19601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5D4309-DD0A-B81E-987D-5C55674720DE}"/>
              </a:ext>
            </a:extLst>
          </p:cNvPr>
          <p:cNvSpPr/>
          <p:nvPr/>
        </p:nvSpPr>
        <p:spPr>
          <a:xfrm>
            <a:off x="8299860" y="1735254"/>
            <a:ext cx="314084" cy="132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9ED794-6C3F-E07D-784D-0467B494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479" y="1898038"/>
            <a:ext cx="1357965" cy="44252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759C3-2456-C2E4-E8F3-2FFD2727F987}"/>
              </a:ext>
            </a:extLst>
          </p:cNvPr>
          <p:cNvSpPr/>
          <p:nvPr/>
        </p:nvSpPr>
        <p:spPr>
          <a:xfrm>
            <a:off x="7940480" y="1887728"/>
            <a:ext cx="1357964" cy="4425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CEB24F-D621-645E-B67C-C00D0011B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55" y="3570933"/>
            <a:ext cx="5209143" cy="27523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DA0D6-D11B-8C84-7F14-5D705F0E2DC8}"/>
              </a:ext>
            </a:extLst>
          </p:cNvPr>
          <p:cNvSpPr/>
          <p:nvPr/>
        </p:nvSpPr>
        <p:spPr>
          <a:xfrm>
            <a:off x="597854" y="3558365"/>
            <a:ext cx="3205164" cy="2776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EF639AC-D3E4-60C1-9CE7-DFD69CB5E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177" y="3570932"/>
            <a:ext cx="3991288" cy="275236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B43EB3-39BE-8D01-444E-9A386030829E}"/>
              </a:ext>
            </a:extLst>
          </p:cNvPr>
          <p:cNvSpPr/>
          <p:nvPr/>
        </p:nvSpPr>
        <p:spPr>
          <a:xfrm>
            <a:off x="3796395" y="3558365"/>
            <a:ext cx="4004260" cy="2776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E65515-5EE1-3D6C-9E00-DFE3DA559492}"/>
              </a:ext>
            </a:extLst>
          </p:cNvPr>
          <p:cNvSpPr/>
          <p:nvPr/>
        </p:nvSpPr>
        <p:spPr>
          <a:xfrm>
            <a:off x="442912" y="3352568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0F0D8BB-6A4F-8B5B-1F78-29A39A310C99}"/>
              </a:ext>
            </a:extLst>
          </p:cNvPr>
          <p:cNvSpPr/>
          <p:nvPr/>
        </p:nvSpPr>
        <p:spPr>
          <a:xfrm>
            <a:off x="3664191" y="3358581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6E4017-B949-EBF3-6D12-5F5BA6AE5DDE}"/>
              </a:ext>
            </a:extLst>
          </p:cNvPr>
          <p:cNvSpPr/>
          <p:nvPr/>
        </p:nvSpPr>
        <p:spPr>
          <a:xfrm>
            <a:off x="7804465" y="1675378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D9B1F-CD99-4107-7852-65FDAFE44EA0}"/>
              </a:ext>
            </a:extLst>
          </p:cNvPr>
          <p:cNvSpPr txBox="1"/>
          <p:nvPr/>
        </p:nvSpPr>
        <p:spPr>
          <a:xfrm>
            <a:off x="1907459" y="642820"/>
            <a:ext cx="164854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데이터베이스 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760077-5CA9-278F-D49F-2C227A6CE9E2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61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Open In HTTP Client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dirty="0">
                <a:solidFill>
                  <a:schemeClr val="tx1"/>
                </a:solidFill>
              </a:rPr>
              <a:t>해당 </a:t>
            </a:r>
            <a:r>
              <a:rPr lang="en-US" altLang="ko-KR" sz="1100" dirty="0">
                <a:solidFill>
                  <a:schemeClr val="tx1"/>
                </a:solidFill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</a:rPr>
              <a:t>에 대한 </a:t>
            </a:r>
            <a:r>
              <a:rPr lang="en-US" altLang="ko-KR" sz="1100" dirty="0">
                <a:solidFill>
                  <a:schemeClr val="tx1"/>
                </a:solidFill>
              </a:rPr>
              <a:t>Request </a:t>
            </a:r>
            <a:r>
              <a:rPr lang="ko-KR" altLang="en-US" sz="1100" dirty="0">
                <a:solidFill>
                  <a:schemeClr val="tx1"/>
                </a:solidFill>
              </a:rPr>
              <a:t>파일 생성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Run HTTP Request - Request </a:t>
            </a:r>
            <a:r>
              <a:rPr lang="ko-KR" altLang="en-US" sz="1100" dirty="0">
                <a:solidFill>
                  <a:schemeClr val="tx1"/>
                </a:solidFill>
              </a:rPr>
              <a:t>전송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[Run HTTP Request </a:t>
            </a:r>
            <a:r>
              <a:rPr lang="ko-KR" altLang="en-US" sz="1100" dirty="0">
                <a:solidFill>
                  <a:schemeClr val="tx1"/>
                </a:solidFill>
              </a:rPr>
              <a:t>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Ctrl + Shift + F10</a:t>
            </a: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chemeClr val="tx1"/>
              </a:solidFill>
            </a:endParaRP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09B37-41B5-3270-4C1F-70603878797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1312" y="1475987"/>
            <a:ext cx="8794800" cy="43437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E07CB4-0783-F65F-B99C-2D5DBCFE5B3C}"/>
              </a:ext>
            </a:extLst>
          </p:cNvPr>
          <p:cNvSpPr/>
          <p:nvPr/>
        </p:nvSpPr>
        <p:spPr>
          <a:xfrm>
            <a:off x="661181" y="3582910"/>
            <a:ext cx="169400" cy="159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BE89C1-A9A2-360A-BAD4-ADC6A4A6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112" y="1812121"/>
            <a:ext cx="4979963" cy="15774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AB828A-BC81-9D38-370A-909A929D2CB5}"/>
              </a:ext>
            </a:extLst>
          </p:cNvPr>
          <p:cNvSpPr/>
          <p:nvPr/>
        </p:nvSpPr>
        <p:spPr>
          <a:xfrm>
            <a:off x="3240112" y="1767686"/>
            <a:ext cx="4979963" cy="1661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87F4F5-D8F0-3822-C864-4B2D11E1F104}"/>
              </a:ext>
            </a:extLst>
          </p:cNvPr>
          <p:cNvSpPr/>
          <p:nvPr/>
        </p:nvSpPr>
        <p:spPr>
          <a:xfrm>
            <a:off x="3382694" y="2581828"/>
            <a:ext cx="209550" cy="210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BBDEF51-6B89-0900-2335-0D16EADDA34D}"/>
              </a:ext>
            </a:extLst>
          </p:cNvPr>
          <p:cNvSpPr/>
          <p:nvPr/>
        </p:nvSpPr>
        <p:spPr>
          <a:xfrm>
            <a:off x="441959" y="3313132"/>
            <a:ext cx="323850" cy="3346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84E2524-8AAE-F77C-4DF2-39BE3EEC4C22}"/>
              </a:ext>
            </a:extLst>
          </p:cNvPr>
          <p:cNvSpPr/>
          <p:nvPr/>
        </p:nvSpPr>
        <p:spPr>
          <a:xfrm>
            <a:off x="3179128" y="2308788"/>
            <a:ext cx="323850" cy="3346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F9469F-C69F-D1BD-51D6-9588267B8812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[7] Open In HTTP Client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70F7DC4-0662-A5D3-E2C2-F90018947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5055F6-132D-002F-F0B0-0C88D7F49CA9}"/>
              </a:ext>
            </a:extLst>
          </p:cNvPr>
          <p:cNvSpPr/>
          <p:nvPr/>
        </p:nvSpPr>
        <p:spPr>
          <a:xfrm>
            <a:off x="428624" y="6013437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계속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577A7-740F-B4C8-C27D-D2598640F133}"/>
              </a:ext>
            </a:extLst>
          </p:cNvPr>
          <p:cNvSpPr txBox="1"/>
          <p:nvPr/>
        </p:nvSpPr>
        <p:spPr>
          <a:xfrm>
            <a:off x="1907459" y="629012"/>
            <a:ext cx="254396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서버 데이터 요청 파일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9C0A37-E6AE-9DBB-5B0C-45C2A33FBF35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9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Run HTTP Request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Service </a:t>
            </a:r>
            <a:r>
              <a:rPr lang="ko-KR" altLang="en-US" sz="1100" dirty="0">
                <a:solidFill>
                  <a:schemeClr val="tx1"/>
                </a:solidFill>
              </a:rPr>
              <a:t>탭에서 결과 확인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Debug Tool Window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로그 확인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5DDF51-309D-2454-50C4-B33F4AC101C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0837" y="1475987"/>
            <a:ext cx="8794800" cy="4932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86247D-FF30-518C-E323-00EAB1684CB0}"/>
              </a:ext>
            </a:extLst>
          </p:cNvPr>
          <p:cNvSpPr/>
          <p:nvPr/>
        </p:nvSpPr>
        <p:spPr>
          <a:xfrm>
            <a:off x="1920478" y="3374513"/>
            <a:ext cx="7204471" cy="2759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59DC257-CE20-E721-2882-BFD42746818A}"/>
              </a:ext>
            </a:extLst>
          </p:cNvPr>
          <p:cNvSpPr/>
          <p:nvPr/>
        </p:nvSpPr>
        <p:spPr>
          <a:xfrm>
            <a:off x="1787127" y="3221340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F76E84-5478-C206-106D-BCF9F93C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81D28B-C698-8112-DA9E-AB0A8550E113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[8] Run HTTP Request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4D5306-C307-EC02-3DD6-56F80BA1A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56" y="5974098"/>
            <a:ext cx="655377" cy="1905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415271B-85B2-ED66-AE9F-FC17329B2A6D}"/>
              </a:ext>
            </a:extLst>
          </p:cNvPr>
          <p:cNvSpPr/>
          <p:nvPr/>
        </p:nvSpPr>
        <p:spPr>
          <a:xfrm>
            <a:off x="2773656" y="5940375"/>
            <a:ext cx="655377" cy="358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AB6230-B53C-3F66-13F7-4C1FB9BEB7AE}"/>
              </a:ext>
            </a:extLst>
          </p:cNvPr>
          <p:cNvSpPr/>
          <p:nvPr/>
        </p:nvSpPr>
        <p:spPr>
          <a:xfrm>
            <a:off x="2623136" y="5728024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93215A-20D1-F9F3-979F-A531941C0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69" y="5987588"/>
            <a:ext cx="609653" cy="2133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672523-553E-5541-B3B3-0EA42D83AC6C}"/>
              </a:ext>
            </a:extLst>
          </p:cNvPr>
          <p:cNvSpPr/>
          <p:nvPr/>
        </p:nvSpPr>
        <p:spPr>
          <a:xfrm>
            <a:off x="836627" y="5974098"/>
            <a:ext cx="619796" cy="334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5F395DA-4C1B-7302-E4A8-43B000035195}"/>
              </a:ext>
            </a:extLst>
          </p:cNvPr>
          <p:cNvSpPr/>
          <p:nvPr/>
        </p:nvSpPr>
        <p:spPr>
          <a:xfrm>
            <a:off x="699175" y="5751820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3CA91-7080-5559-289E-0DE84BC783A1}"/>
              </a:ext>
            </a:extLst>
          </p:cNvPr>
          <p:cNvSpPr txBox="1"/>
          <p:nvPr/>
        </p:nvSpPr>
        <p:spPr>
          <a:xfrm>
            <a:off x="1907459" y="635523"/>
            <a:ext cx="166975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Abadi" panose="020B0604020202020204" pitchFamily="34" charset="0"/>
              </a:rPr>
              <a:t>서버 데이터</a:t>
            </a:r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요청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1E0ED8-E48B-CFF6-E45F-9EBF91668E1A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93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Run HTTP Request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>
                <a:solidFill>
                  <a:schemeClr val="tx1"/>
                </a:solidFill>
              </a:rPr>
              <a:t>이전 응답 데이터와 </a:t>
            </a:r>
            <a:r>
              <a:rPr lang="ko-KR" altLang="en-US" sz="1100" dirty="0">
                <a:solidFill>
                  <a:schemeClr val="tx1"/>
                </a:solidFill>
              </a:rPr>
              <a:t>비교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전체 </a:t>
            </a:r>
            <a:r>
              <a:rPr lang="en-US" altLang="ko-KR" sz="1100" dirty="0">
                <a:solidFill>
                  <a:schemeClr val="tx1"/>
                </a:solidFill>
              </a:rPr>
              <a:t>User </a:t>
            </a:r>
            <a:r>
              <a:rPr lang="ko-KR" altLang="en-US" sz="1100" dirty="0">
                <a:solidFill>
                  <a:schemeClr val="tx1"/>
                </a:solidFill>
              </a:rPr>
              <a:t>조회 결과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2023-02-28T004459.200.json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Blacklist </a:t>
            </a:r>
            <a:r>
              <a:rPr lang="ko-KR" altLang="en-US" sz="1100" dirty="0">
                <a:solidFill>
                  <a:schemeClr val="tx1"/>
                </a:solidFill>
              </a:rPr>
              <a:t>유저 조회 결과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2023-02-28T004453.200.json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비교 결과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좌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전체 </a:t>
            </a:r>
            <a:r>
              <a:rPr lang="en-US" altLang="ko-KR" sz="1100" dirty="0">
                <a:solidFill>
                  <a:schemeClr val="tx1"/>
                </a:solidFill>
              </a:rPr>
              <a:t>User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우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: Blacklist </a:t>
            </a:r>
            <a:r>
              <a:rPr lang="ko-KR" altLang="en-US" sz="1100" dirty="0">
                <a:solidFill>
                  <a:schemeClr val="tx1"/>
                </a:solidFill>
              </a:rPr>
              <a:t>유저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좌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결과에서 배제된 유저들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회색  </a:t>
            </a:r>
            <a:r>
              <a:rPr lang="en-US" altLang="ko-KR" sz="1100" dirty="0">
                <a:solidFill>
                  <a:schemeClr val="tx1"/>
                </a:solidFill>
              </a:rPr>
              <a:t>Block) = Blacklist </a:t>
            </a:r>
            <a:r>
              <a:rPr lang="ko-KR" altLang="en-US" sz="1100" dirty="0">
                <a:solidFill>
                  <a:schemeClr val="tx1"/>
                </a:solidFill>
              </a:rPr>
              <a:t>가 아닌 </a:t>
            </a:r>
            <a:r>
              <a:rPr lang="en-US" altLang="ko-KR" sz="1100" dirty="0">
                <a:solidFill>
                  <a:schemeClr val="tx1"/>
                </a:solidFill>
              </a:rPr>
              <a:t>User</a:t>
            </a:r>
            <a:r>
              <a:rPr lang="ko-KR" altLang="en-US" sz="1100" dirty="0">
                <a:solidFill>
                  <a:schemeClr val="tx1"/>
                </a:solidFill>
              </a:rPr>
              <a:t>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F76E84-5478-C206-106D-BCF9F93C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81D28B-C698-8112-DA9E-AB0A8550E113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[8] Run HTTP Request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BD9642-CC2D-6748-4FF6-61F65D27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" y="1445788"/>
            <a:ext cx="3452159" cy="10364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A44E235-D24B-5466-C153-F659B5F82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918" y="1445788"/>
            <a:ext cx="4648719" cy="10364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7C3322D-AB4F-CE6C-25CF-DAE44FFBD19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0837" y="2600133"/>
            <a:ext cx="8794800" cy="380785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AB593E-ED40-B809-45E0-3AD1122879A1}"/>
              </a:ext>
            </a:extLst>
          </p:cNvPr>
          <p:cNvSpPr/>
          <p:nvPr/>
        </p:nvSpPr>
        <p:spPr>
          <a:xfrm>
            <a:off x="5161447" y="1907617"/>
            <a:ext cx="4062939" cy="44369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8D938B-EC64-DEE6-A79E-3AB149BE34F1}"/>
              </a:ext>
            </a:extLst>
          </p:cNvPr>
          <p:cNvSpPr/>
          <p:nvPr/>
        </p:nvSpPr>
        <p:spPr>
          <a:xfrm>
            <a:off x="1729382" y="2744797"/>
            <a:ext cx="3745605" cy="3424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5E2957-7589-5A7E-D65F-AF25E3A62012}"/>
              </a:ext>
            </a:extLst>
          </p:cNvPr>
          <p:cNvSpPr/>
          <p:nvPr/>
        </p:nvSpPr>
        <p:spPr>
          <a:xfrm>
            <a:off x="530741" y="2221184"/>
            <a:ext cx="3452160" cy="22184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260FA0E-5160-9304-2CF3-64A5A3CB8F6B}"/>
              </a:ext>
            </a:extLst>
          </p:cNvPr>
          <p:cNvSpPr/>
          <p:nvPr/>
        </p:nvSpPr>
        <p:spPr>
          <a:xfrm>
            <a:off x="1548938" y="257588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E003C1-F14C-9AA1-58C1-8CEF28547CB7}"/>
              </a:ext>
            </a:extLst>
          </p:cNvPr>
          <p:cNvSpPr/>
          <p:nvPr/>
        </p:nvSpPr>
        <p:spPr>
          <a:xfrm>
            <a:off x="1970065" y="4257039"/>
            <a:ext cx="544536" cy="71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90C69F-7E5B-4A05-C585-23A76B588918}"/>
              </a:ext>
            </a:extLst>
          </p:cNvPr>
          <p:cNvSpPr/>
          <p:nvPr/>
        </p:nvSpPr>
        <p:spPr>
          <a:xfrm>
            <a:off x="1970065" y="4936325"/>
            <a:ext cx="544536" cy="71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17AD39-F820-D319-91A4-963859922697}"/>
              </a:ext>
            </a:extLst>
          </p:cNvPr>
          <p:cNvSpPr/>
          <p:nvPr/>
        </p:nvSpPr>
        <p:spPr>
          <a:xfrm>
            <a:off x="1970065" y="5621533"/>
            <a:ext cx="544536" cy="71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96537F-D407-B6D8-4FEF-2D434D3A1D19}"/>
              </a:ext>
            </a:extLst>
          </p:cNvPr>
          <p:cNvSpPr/>
          <p:nvPr/>
        </p:nvSpPr>
        <p:spPr>
          <a:xfrm>
            <a:off x="5161447" y="1447470"/>
            <a:ext cx="4062939" cy="4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C15D0706-896B-F802-5580-9CB9FCFE49C1}"/>
              </a:ext>
            </a:extLst>
          </p:cNvPr>
          <p:cNvCxnSpPr>
            <a:cxnSpLocks/>
            <a:stCxn id="37" idx="1"/>
            <a:endCxn id="26" idx="3"/>
          </p:cNvCxnSpPr>
          <p:nvPr/>
        </p:nvCxnSpPr>
        <p:spPr>
          <a:xfrm rot="10800000" flipV="1">
            <a:off x="3982901" y="1669319"/>
            <a:ext cx="1178546" cy="66279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F5EB24-09A3-0DE3-7613-794CD41A8845}"/>
              </a:ext>
            </a:extLst>
          </p:cNvPr>
          <p:cNvSpPr/>
          <p:nvPr/>
        </p:nvSpPr>
        <p:spPr>
          <a:xfrm>
            <a:off x="5509260" y="2744199"/>
            <a:ext cx="3745605" cy="342489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452F91-AC8A-AF78-83FA-15FC03F0E6F7}"/>
              </a:ext>
            </a:extLst>
          </p:cNvPr>
          <p:cNvSpPr/>
          <p:nvPr/>
        </p:nvSpPr>
        <p:spPr>
          <a:xfrm>
            <a:off x="563729" y="2220558"/>
            <a:ext cx="181453" cy="22184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F628B22-03BE-469E-C0A7-A9B1C7D93A49}"/>
              </a:ext>
            </a:extLst>
          </p:cNvPr>
          <p:cNvSpPr/>
          <p:nvPr/>
        </p:nvSpPr>
        <p:spPr>
          <a:xfrm>
            <a:off x="366428" y="2031663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1D3556B-55A3-D633-11B8-6F2D8CCD3303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BA6DFA-D01C-3461-4369-9B4EBA76B1B9}"/>
              </a:ext>
            </a:extLst>
          </p:cNvPr>
          <p:cNvSpPr txBox="1"/>
          <p:nvPr/>
        </p:nvSpPr>
        <p:spPr>
          <a:xfrm>
            <a:off x="1907459" y="635523"/>
            <a:ext cx="166975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Abadi" panose="020B0604020202020204" pitchFamily="34" charset="0"/>
              </a:rPr>
              <a:t>서버 데이터</a:t>
            </a:r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요청</a:t>
            </a:r>
          </a:p>
        </p:txBody>
      </p:sp>
    </p:spTree>
    <p:extLst>
      <p:ext uri="{BB962C8B-B14F-4D97-AF65-F5344CB8AC3E}">
        <p14:creationId xmlns:p14="http://schemas.microsoft.com/office/powerpoint/2010/main" val="79660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Editor mode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Alt </a:t>
            </a:r>
            <a:r>
              <a:rPr lang="ko-KR" altLang="en-US" sz="1100" dirty="0">
                <a:solidFill>
                  <a:schemeClr val="tx1"/>
                </a:solidFill>
              </a:rPr>
              <a:t>누른 상태에서 마우스 드래그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Entity </a:t>
            </a:r>
            <a:r>
              <a:rPr lang="ko-KR" altLang="en-US" sz="1100" dirty="0">
                <a:solidFill>
                  <a:schemeClr val="tx1"/>
                </a:solidFill>
              </a:rPr>
              <a:t>및 </a:t>
            </a:r>
            <a:r>
              <a:rPr lang="en-US" altLang="ko-KR" sz="1100" dirty="0">
                <a:solidFill>
                  <a:schemeClr val="tx1"/>
                </a:solidFill>
              </a:rPr>
              <a:t>VO </a:t>
            </a:r>
            <a:r>
              <a:rPr lang="ko-KR" altLang="en-US" sz="1100" dirty="0">
                <a:solidFill>
                  <a:schemeClr val="tx1"/>
                </a:solidFill>
              </a:rPr>
              <a:t>객체를 만들 시 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Camel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Case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Plug-In </a:t>
            </a:r>
            <a:r>
              <a:rPr lang="ko-KR" altLang="en-US" sz="1100" dirty="0">
                <a:solidFill>
                  <a:schemeClr val="tx1"/>
                </a:solidFill>
              </a:rPr>
              <a:t>등과 함께 사용하면 보일러 코드들을 빠르게 작성 가능 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Orange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DB Tool </a:t>
            </a:r>
            <a:r>
              <a:rPr lang="ko-KR" altLang="en-US" sz="1100" dirty="0">
                <a:solidFill>
                  <a:schemeClr val="tx1"/>
                </a:solidFill>
              </a:rPr>
              <a:t>에서도 자주 사용됨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A2276A-BEA8-F56A-7045-2FC6B9DF8A4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0837" y="1475987"/>
            <a:ext cx="8794800" cy="4932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A068DE3-6FBE-EA23-0812-C544C261AF8F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CE34BA-E64D-1427-B3AD-B4D402736E40}"/>
              </a:ext>
            </a:extLst>
          </p:cNvPr>
          <p:cNvSpPr/>
          <p:nvPr/>
        </p:nvSpPr>
        <p:spPr>
          <a:xfrm>
            <a:off x="872729" y="1888613"/>
            <a:ext cx="1089422" cy="1978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74B99F-A5F0-E6C4-7188-EDB52238E097}"/>
              </a:ext>
            </a:extLst>
          </p:cNvPr>
          <p:cNvSpPr/>
          <p:nvPr/>
        </p:nvSpPr>
        <p:spPr>
          <a:xfrm>
            <a:off x="5646004" y="2527873"/>
            <a:ext cx="391596" cy="814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6296C2-DF8C-BCF2-5077-ABF2AAE9D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607" y="3110576"/>
            <a:ext cx="2912940" cy="28996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0F2319-D7C1-F7E1-9E4D-587AC7392073}"/>
              </a:ext>
            </a:extLst>
          </p:cNvPr>
          <p:cNvSpPr/>
          <p:nvPr/>
        </p:nvSpPr>
        <p:spPr>
          <a:xfrm>
            <a:off x="2347607" y="3116931"/>
            <a:ext cx="2912940" cy="2899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052A604-60D5-DC28-049D-CEB50FC35F07}"/>
              </a:ext>
            </a:extLst>
          </p:cNvPr>
          <p:cNvSpPr/>
          <p:nvPr/>
        </p:nvSpPr>
        <p:spPr>
          <a:xfrm>
            <a:off x="731467" y="1739567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062BF43-A85E-0979-95BD-60D84F31ECDD}"/>
              </a:ext>
            </a:extLst>
          </p:cNvPr>
          <p:cNvSpPr/>
          <p:nvPr/>
        </p:nvSpPr>
        <p:spPr>
          <a:xfrm>
            <a:off x="2214256" y="2986618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05FB76-AEA6-1873-17C9-BB55B810FF26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[9] Editor mode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A585CED-4F6D-180C-DBE9-8B86F931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AF2EA9-BDED-D1EB-E178-DB14CD517B16}"/>
              </a:ext>
            </a:extLst>
          </p:cNvPr>
          <p:cNvSpPr txBox="1"/>
          <p:nvPr/>
        </p:nvSpPr>
        <p:spPr>
          <a:xfrm>
            <a:off x="1907460" y="635523"/>
            <a:ext cx="152157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에디터 모드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8B93C-4F75-2429-1F9B-ACCAD02A30D7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72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367B71-9B61-D3FA-2451-6AD126FAB2D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0837" y="1475987"/>
            <a:ext cx="8794800" cy="4932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Structure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Alt + 7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dirty="0">
                <a:solidFill>
                  <a:schemeClr val="tx1"/>
                </a:solidFill>
              </a:rPr>
              <a:t>열려 있는 파일의 구조 파악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파일구조 </a:t>
            </a:r>
            <a:r>
              <a:rPr lang="en-US" altLang="ko-KR" sz="1100" dirty="0">
                <a:solidFill>
                  <a:schemeClr val="tx1"/>
                </a:solidFill>
              </a:rPr>
              <a:t>(class </a:t>
            </a:r>
            <a:r>
              <a:rPr lang="ko-KR" altLang="en-US" sz="1100" dirty="0">
                <a:solidFill>
                  <a:schemeClr val="tx1"/>
                </a:solidFill>
              </a:rPr>
              <a:t>명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함수</a:t>
            </a:r>
            <a:r>
              <a:rPr lang="en-US" altLang="ko-KR" sz="1100" dirty="0">
                <a:solidFill>
                  <a:schemeClr val="tx1"/>
                </a:solidFill>
              </a:rPr>
              <a:t>(Method), </a:t>
            </a:r>
            <a:r>
              <a:rPr lang="ko-KR" altLang="en-US" sz="1100" dirty="0">
                <a:solidFill>
                  <a:schemeClr val="tx1"/>
                </a:solidFill>
              </a:rPr>
              <a:t>변수 확인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3. </a:t>
            </a:r>
            <a:r>
              <a:rPr lang="ko-KR" altLang="en-US" sz="1100" dirty="0">
                <a:solidFill>
                  <a:schemeClr val="tx1"/>
                </a:solidFill>
              </a:rPr>
              <a:t>해당 </a:t>
            </a:r>
            <a:r>
              <a:rPr lang="ko-KR" altLang="en-US" sz="1100">
                <a:solidFill>
                  <a:schemeClr val="tx1"/>
                </a:solidFill>
              </a:rPr>
              <a:t>항목 선택 시 </a:t>
            </a:r>
            <a:r>
              <a:rPr lang="ko-KR" altLang="en-US" sz="1100" dirty="0">
                <a:solidFill>
                  <a:schemeClr val="tx1"/>
                </a:solidFill>
              </a:rPr>
              <a:t>선언부로 즉시 이동 </a:t>
            </a:r>
            <a:r>
              <a:rPr lang="en-US" altLang="ko-KR" sz="1100" dirty="0">
                <a:solidFill>
                  <a:schemeClr val="tx1"/>
                </a:solidFill>
              </a:rPr>
              <a:t>(Line </a:t>
            </a:r>
            <a:r>
              <a:rPr lang="ko-KR" altLang="en-US" sz="1100" dirty="0">
                <a:solidFill>
                  <a:schemeClr val="tx1"/>
                </a:solidFill>
              </a:rPr>
              <a:t>수가 매우 긴 파일</a:t>
            </a:r>
            <a:r>
              <a:rPr lang="en-US" altLang="ko-KR" sz="1100" dirty="0">
                <a:solidFill>
                  <a:schemeClr val="tx1"/>
                </a:solidFill>
              </a:rPr>
              <a:t>(1500 ~ 2000+ Line) </a:t>
            </a:r>
            <a:r>
              <a:rPr lang="ko-KR" altLang="en-US" sz="1100" dirty="0">
                <a:solidFill>
                  <a:schemeClr val="tx1"/>
                </a:solidFill>
              </a:rPr>
              <a:t>의 경우에 유용하게 쓰임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1DE6D-F4DB-CBAF-7193-97A700F9022B}"/>
              </a:ext>
            </a:extLst>
          </p:cNvPr>
          <p:cNvSpPr/>
          <p:nvPr/>
        </p:nvSpPr>
        <p:spPr>
          <a:xfrm>
            <a:off x="539966" y="3142943"/>
            <a:ext cx="2706154" cy="2239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74AA6B-2B5E-F6C6-806C-8937AEAB93AD}"/>
              </a:ext>
            </a:extLst>
          </p:cNvPr>
          <p:cNvSpPr/>
          <p:nvPr/>
        </p:nvSpPr>
        <p:spPr>
          <a:xfrm>
            <a:off x="4047870" y="1752600"/>
            <a:ext cx="79845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9CE9750-22E1-8054-7A68-CF024E8CBBEA}"/>
              </a:ext>
            </a:extLst>
          </p:cNvPr>
          <p:cNvSpPr/>
          <p:nvPr/>
        </p:nvSpPr>
        <p:spPr>
          <a:xfrm>
            <a:off x="392193" y="294151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[10] Structure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EB392C8-A305-F395-254C-10CB18986909}"/>
              </a:ext>
            </a:extLst>
          </p:cNvPr>
          <p:cNvSpPr/>
          <p:nvPr/>
        </p:nvSpPr>
        <p:spPr>
          <a:xfrm>
            <a:off x="3840973" y="154024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94D677-E343-EED5-7C0C-048CD8E137F8}"/>
              </a:ext>
            </a:extLst>
          </p:cNvPr>
          <p:cNvSpPr/>
          <p:nvPr/>
        </p:nvSpPr>
        <p:spPr>
          <a:xfrm>
            <a:off x="658894" y="3821683"/>
            <a:ext cx="2419585" cy="121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1867A39-5903-CF34-244D-C9C2E3972E3C}"/>
              </a:ext>
            </a:extLst>
          </p:cNvPr>
          <p:cNvSpPr/>
          <p:nvPr/>
        </p:nvSpPr>
        <p:spPr>
          <a:xfrm>
            <a:off x="477918" y="3574545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3A0B0C-8848-2C46-5860-72C214A990A8}"/>
              </a:ext>
            </a:extLst>
          </p:cNvPr>
          <p:cNvSpPr/>
          <p:nvPr/>
        </p:nvSpPr>
        <p:spPr>
          <a:xfrm>
            <a:off x="3483374" y="2977036"/>
            <a:ext cx="3303506" cy="2034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01D3C0B-BAA0-FA82-A787-6D2F3BF672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61051" y="1766139"/>
            <a:ext cx="844647" cy="3266440"/>
          </a:xfrm>
          <a:prstGeom prst="curvedConnector3">
            <a:avLst>
              <a:gd name="adj1" fmla="val 127065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B6B0A8D-210C-C6BE-18C2-CD74D62D0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04" y="5398431"/>
            <a:ext cx="205758" cy="7773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B848DF-1640-D13C-B960-F1C89EFBA150}"/>
              </a:ext>
            </a:extLst>
          </p:cNvPr>
          <p:cNvSpPr/>
          <p:nvPr/>
        </p:nvSpPr>
        <p:spPr>
          <a:xfrm>
            <a:off x="550013" y="5403292"/>
            <a:ext cx="327797" cy="744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F3D0C2-AFD0-E3EA-36D8-C7FBA8F07E59}"/>
              </a:ext>
            </a:extLst>
          </p:cNvPr>
          <p:cNvSpPr/>
          <p:nvPr/>
        </p:nvSpPr>
        <p:spPr>
          <a:xfrm>
            <a:off x="483587" y="5159482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046C5-352B-8781-9A10-7BEA1E79A904}"/>
              </a:ext>
            </a:extLst>
          </p:cNvPr>
          <p:cNvSpPr txBox="1"/>
          <p:nvPr/>
        </p:nvSpPr>
        <p:spPr>
          <a:xfrm>
            <a:off x="1907460" y="635523"/>
            <a:ext cx="152157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소스 구조 파악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198400-D12F-C064-7EF3-E88AE8D85903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8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Highlight Problems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1. Warning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코드 실행 시 이슈 가능성이 있는 모든 </a:t>
            </a:r>
            <a:r>
              <a:rPr lang="en-US" altLang="ko-KR" sz="1100" dirty="0">
                <a:solidFill>
                  <a:schemeClr val="tx1"/>
                </a:solidFill>
              </a:rPr>
              <a:t>Line </a:t>
            </a:r>
            <a:r>
              <a:rPr lang="ko-KR" altLang="en-US" sz="1100" dirty="0">
                <a:solidFill>
                  <a:schemeClr val="tx1"/>
                </a:solidFill>
              </a:rPr>
              <a:t>을 표시한다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Ex)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분기처리 로직 문에서 무조건 </a:t>
            </a:r>
            <a:r>
              <a:rPr lang="en-US" altLang="ko-KR" sz="1100" dirty="0">
                <a:solidFill>
                  <a:schemeClr val="tx1"/>
                </a:solidFill>
              </a:rPr>
              <a:t>true </a:t>
            </a:r>
            <a:r>
              <a:rPr lang="ko-KR" altLang="en-US" sz="1100" dirty="0">
                <a:solidFill>
                  <a:schemeClr val="tx1"/>
                </a:solidFill>
              </a:rPr>
              <a:t>또는 </a:t>
            </a:r>
            <a:r>
              <a:rPr lang="en-US" altLang="ko-KR" sz="1100" dirty="0">
                <a:solidFill>
                  <a:schemeClr val="tx1"/>
                </a:solidFill>
              </a:rPr>
              <a:t>false </a:t>
            </a:r>
            <a:r>
              <a:rPr lang="ko-KR" altLang="en-US" sz="1100" dirty="0">
                <a:solidFill>
                  <a:schemeClr val="tx1"/>
                </a:solidFill>
              </a:rPr>
              <a:t>가 나오는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Null Pointer </a:t>
            </a:r>
            <a:r>
              <a:rPr lang="ko-KR" altLang="en-US" sz="1100" dirty="0">
                <a:solidFill>
                  <a:schemeClr val="tx1"/>
                </a:solidFill>
              </a:rPr>
              <a:t>역참조가 발생할 수 있는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선언된 변수 및 함수가 한번도 사용되지 않을 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간단한 분기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또는 함수형태로</a:t>
            </a:r>
            <a:r>
              <a:rPr lang="en-US" altLang="ko-KR" sz="1100" dirty="0">
                <a:solidFill>
                  <a:schemeClr val="tx1"/>
                </a:solidFill>
              </a:rPr>
              <a:t> refactoring </a:t>
            </a:r>
            <a:r>
              <a:rPr lang="ko-KR" altLang="en-US" sz="1100" dirty="0">
                <a:solidFill>
                  <a:schemeClr val="tx1"/>
                </a:solidFill>
              </a:rPr>
              <a:t>할 수 있는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sz="1100" b="1" dirty="0">
                <a:solidFill>
                  <a:schemeClr val="tx1"/>
                </a:solidFill>
              </a:rPr>
              <a:t>2. Bookmark</a:t>
            </a:r>
          </a:p>
          <a:p>
            <a:r>
              <a:rPr lang="en-US" altLang="ko-KR" sz="1100" b="1" dirty="0">
                <a:solidFill>
                  <a:schemeClr val="tx1"/>
                </a:solidFill>
              </a:rPr>
              <a:t>3. Break Point</a:t>
            </a:r>
          </a:p>
          <a:p>
            <a:r>
              <a:rPr lang="en-US" altLang="ko-KR" sz="1100" b="1" dirty="0">
                <a:solidFill>
                  <a:schemeClr val="tx1"/>
                </a:solidFill>
              </a:rPr>
              <a:t>4. TODO / FIX ME Comment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[11] Highlight Problems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21F8FB-BB95-9A55-C2E1-34122BC4F09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7" y="1475988"/>
            <a:ext cx="8794800" cy="4932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BAF2F-D45F-E961-44C3-A143E005D0B4}"/>
              </a:ext>
            </a:extLst>
          </p:cNvPr>
          <p:cNvSpPr/>
          <p:nvPr/>
        </p:nvSpPr>
        <p:spPr>
          <a:xfrm>
            <a:off x="7442232" y="2036063"/>
            <a:ext cx="109728" cy="3345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7C7C373-4412-6120-F053-070016D9C96E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6687311" y="3709036"/>
            <a:ext cx="754921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524A19C-E94C-27B2-561E-FC7669BC7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948" y="2672590"/>
            <a:ext cx="270008" cy="36451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3288D13-FE0B-2AE6-5893-7B85C038B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135" y="3045066"/>
            <a:ext cx="267310" cy="2914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B7AC229-7CC3-69AA-CCCF-110CC430B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518" y="3380920"/>
            <a:ext cx="257497" cy="33751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B49FA40-9FFB-7A9B-90A9-6F3D5E373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5743" y="3774853"/>
            <a:ext cx="277705" cy="2777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F5D7AF-62CE-592D-AB91-F0868FA852C5}"/>
              </a:ext>
            </a:extLst>
          </p:cNvPr>
          <p:cNvSpPr/>
          <p:nvPr/>
        </p:nvSpPr>
        <p:spPr>
          <a:xfrm>
            <a:off x="6395310" y="2651380"/>
            <a:ext cx="292001" cy="211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7BBCD2-DC21-7905-EAE0-0ABDF85382E3}"/>
              </a:ext>
            </a:extLst>
          </p:cNvPr>
          <p:cNvSpPr/>
          <p:nvPr/>
        </p:nvSpPr>
        <p:spPr>
          <a:xfrm>
            <a:off x="6214334" y="2502334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6B9D9F3-9781-27AB-1CC4-5E5E0367A110}"/>
              </a:ext>
            </a:extLst>
          </p:cNvPr>
          <p:cNvSpPr/>
          <p:nvPr/>
        </p:nvSpPr>
        <p:spPr>
          <a:xfrm>
            <a:off x="6212344" y="2891893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369685-B980-B4AC-AEFA-C6528F709C68}"/>
              </a:ext>
            </a:extLst>
          </p:cNvPr>
          <p:cNvSpPr/>
          <p:nvPr/>
        </p:nvSpPr>
        <p:spPr>
          <a:xfrm>
            <a:off x="6212344" y="3266154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5FEB66-B221-85F8-C0A3-85643887087B}"/>
              </a:ext>
            </a:extLst>
          </p:cNvPr>
          <p:cNvSpPr/>
          <p:nvPr/>
        </p:nvSpPr>
        <p:spPr>
          <a:xfrm>
            <a:off x="6212344" y="3639784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D4E95-CD62-93BD-DF14-2EADA4687EE3}"/>
              </a:ext>
            </a:extLst>
          </p:cNvPr>
          <p:cNvSpPr txBox="1"/>
          <p:nvPr/>
        </p:nvSpPr>
        <p:spPr>
          <a:xfrm>
            <a:off x="1907460" y="635523"/>
            <a:ext cx="21463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b="1">
                <a:solidFill>
                  <a:schemeClr val="bg1"/>
                </a:solidFill>
                <a:latin typeface="Abadi" panose="020B0604020202020204" pitchFamily="34" charset="0"/>
              </a:rPr>
              <a:t>이슈 하이라이트 지원</a:t>
            </a:r>
            <a:endParaRPr lang="ko-KR" altLang="en-US" sz="1500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BBB6C-F2E8-20FF-5A9B-8E7918446F27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092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Plugin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설치하면 유용한 </a:t>
            </a:r>
            <a:r>
              <a:rPr lang="en-US" altLang="ko-KR" sz="1100" dirty="0">
                <a:solidFill>
                  <a:schemeClr val="tx1"/>
                </a:solidFill>
              </a:rPr>
              <a:t>Plugin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설정 창 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Ctrl + Alt +S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CamelCase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표기법 자동 변환 </a:t>
            </a:r>
            <a:r>
              <a:rPr lang="en-US" altLang="ko-KR" sz="1100" dirty="0">
                <a:solidFill>
                  <a:schemeClr val="tx1"/>
                </a:solidFill>
              </a:rPr>
              <a:t>Plugin</a:t>
            </a: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[12] Plugin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0D4E95-CD62-93BD-DF14-2EADA4687EE3}"/>
              </a:ext>
            </a:extLst>
          </p:cNvPr>
          <p:cNvSpPr txBox="1"/>
          <p:nvPr/>
        </p:nvSpPr>
        <p:spPr>
          <a:xfrm>
            <a:off x="1907460" y="635523"/>
            <a:ext cx="21463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b="1">
                <a:solidFill>
                  <a:schemeClr val="bg1"/>
                </a:solidFill>
                <a:latin typeface="Abadi" panose="020B0604020202020204" pitchFamily="34" charset="0"/>
              </a:rPr>
              <a:t>플러그인</a:t>
            </a:r>
            <a:endParaRPr lang="ko-KR" altLang="en-US" sz="1500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BBB6C-F2E8-20FF-5A9B-8E7918446F27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FA16A7-1335-7FEC-1587-6FED06C5955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" y="1475987"/>
            <a:ext cx="8794800" cy="44190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4F16F50-C20A-C31A-62A4-0F5EBACD88B5}"/>
              </a:ext>
            </a:extLst>
          </p:cNvPr>
          <p:cNvSpPr/>
          <p:nvPr/>
        </p:nvSpPr>
        <p:spPr>
          <a:xfrm>
            <a:off x="3365553" y="2578749"/>
            <a:ext cx="1809951" cy="40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DAF566-8B3F-4472-E6A0-670E0580EC91}"/>
              </a:ext>
            </a:extLst>
          </p:cNvPr>
          <p:cNvSpPr/>
          <p:nvPr/>
        </p:nvSpPr>
        <p:spPr>
          <a:xfrm>
            <a:off x="3365553" y="2267405"/>
            <a:ext cx="1809951" cy="188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D23E88-15BB-96E7-C4A7-1B9ABD771BAB}"/>
              </a:ext>
            </a:extLst>
          </p:cNvPr>
          <p:cNvSpPr/>
          <p:nvPr/>
        </p:nvSpPr>
        <p:spPr>
          <a:xfrm>
            <a:off x="3209876" y="2425576"/>
            <a:ext cx="266702" cy="2770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E3EA37-1D80-B44C-7455-3CB20C48F38A}"/>
              </a:ext>
            </a:extLst>
          </p:cNvPr>
          <p:cNvSpPr/>
          <p:nvPr/>
        </p:nvSpPr>
        <p:spPr>
          <a:xfrm>
            <a:off x="428624" y="6013437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계속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79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CA5E4-4DD8-60CA-CF76-09EBCABDB403}"/>
              </a:ext>
            </a:extLst>
          </p:cNvPr>
          <p:cNvSpPr/>
          <p:nvPr/>
        </p:nvSpPr>
        <p:spPr>
          <a:xfrm>
            <a:off x="9648825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File Navigation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[Project Explorer </a:t>
            </a:r>
            <a:r>
              <a:rPr lang="ko-KR" altLang="en-US" sz="1100" dirty="0">
                <a:solidFill>
                  <a:schemeClr val="tx1"/>
                </a:solidFill>
              </a:rPr>
              <a:t>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Alt +1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[File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Navigation </a:t>
            </a:r>
            <a:r>
              <a:rPr lang="ko-KR" altLang="en-US" sz="1100" dirty="0">
                <a:solidFill>
                  <a:schemeClr val="tx1"/>
                </a:solidFill>
              </a:rPr>
              <a:t>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Alt + F1, Enter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dirty="0">
                <a:solidFill>
                  <a:schemeClr val="tx1"/>
                </a:solidFill>
              </a:rPr>
              <a:t>클릭 시 현재 열려 있는 파일의 위치를 </a:t>
            </a:r>
            <a:r>
              <a:rPr lang="en-US" altLang="ko-KR" sz="1100" dirty="0">
                <a:solidFill>
                  <a:schemeClr val="tx1"/>
                </a:solidFill>
              </a:rPr>
              <a:t>Project Explorer </a:t>
            </a:r>
            <a:r>
              <a:rPr lang="ko-KR" altLang="en-US" sz="1100">
                <a:solidFill>
                  <a:schemeClr val="tx1"/>
                </a:solidFill>
              </a:rPr>
              <a:t>탭에서 추적한다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Always Select Opened File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파일 선택 시 항상 </a:t>
            </a:r>
            <a:r>
              <a:rPr lang="en-US" altLang="ko-KR" sz="1100" dirty="0">
                <a:solidFill>
                  <a:schemeClr val="tx1"/>
                </a:solidFill>
              </a:rPr>
              <a:t>File Navigation </a:t>
            </a:r>
            <a:r>
              <a:rPr lang="ko-KR" altLang="en-US" sz="1100" dirty="0">
                <a:solidFill>
                  <a:schemeClr val="tx1"/>
                </a:solidFill>
              </a:rPr>
              <a:t>활성화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3. Project Explorer </a:t>
            </a:r>
            <a:r>
              <a:rPr lang="ko-KR" altLang="en-US" sz="1100" dirty="0">
                <a:solidFill>
                  <a:schemeClr val="tx1"/>
                </a:solidFill>
              </a:rPr>
              <a:t>탭에서 해당 파일 경로 추적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5A0E92-05E8-FA37-39C9-1B0372D8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7" y="1475351"/>
            <a:ext cx="6770623" cy="50103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0C5816-F060-355B-F90F-04517F69B186}"/>
              </a:ext>
            </a:extLst>
          </p:cNvPr>
          <p:cNvSpPr/>
          <p:nvPr/>
        </p:nvSpPr>
        <p:spPr>
          <a:xfrm>
            <a:off x="1966990" y="2099194"/>
            <a:ext cx="203081" cy="199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D66330-8A7F-EBC1-BCF8-CFE36DD66B5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90181" y="1475351"/>
            <a:ext cx="1715262" cy="50112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FD8B52-9339-D029-9B22-E010F46F691E}"/>
              </a:ext>
            </a:extLst>
          </p:cNvPr>
          <p:cNvSpPr/>
          <p:nvPr/>
        </p:nvSpPr>
        <p:spPr>
          <a:xfrm>
            <a:off x="7846580" y="4075114"/>
            <a:ext cx="1514476" cy="89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C3F7CE-8F94-EA44-1453-A26C8FC968F4}"/>
              </a:ext>
            </a:extLst>
          </p:cNvPr>
          <p:cNvSpPr/>
          <p:nvPr/>
        </p:nvSpPr>
        <p:spPr>
          <a:xfrm>
            <a:off x="1769292" y="1832233"/>
            <a:ext cx="323850" cy="3346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6B9B7C-6D1B-7263-52C0-A91C0B880E5D}"/>
              </a:ext>
            </a:extLst>
          </p:cNvPr>
          <p:cNvSpPr/>
          <p:nvPr/>
        </p:nvSpPr>
        <p:spPr>
          <a:xfrm>
            <a:off x="7644078" y="3779684"/>
            <a:ext cx="323850" cy="3346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A0E70-A879-AD44-4BD0-6E63B5464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928" y="2298500"/>
            <a:ext cx="1253496" cy="23122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8D31C6-82EB-9A3C-74FE-E5610CDD84A0}"/>
              </a:ext>
            </a:extLst>
          </p:cNvPr>
          <p:cNvSpPr/>
          <p:nvPr/>
        </p:nvSpPr>
        <p:spPr>
          <a:xfrm>
            <a:off x="2477924" y="2099194"/>
            <a:ext cx="203081" cy="199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DEA3A0-B670-A26C-7638-A53501659BBC}"/>
              </a:ext>
            </a:extLst>
          </p:cNvPr>
          <p:cNvSpPr/>
          <p:nvPr/>
        </p:nvSpPr>
        <p:spPr>
          <a:xfrm>
            <a:off x="2477924" y="2306621"/>
            <a:ext cx="1246500" cy="2304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E006F7-1536-E9D7-4005-D3CC0CB2E9F4}"/>
              </a:ext>
            </a:extLst>
          </p:cNvPr>
          <p:cNvSpPr/>
          <p:nvPr/>
        </p:nvSpPr>
        <p:spPr>
          <a:xfrm>
            <a:off x="2477924" y="2865120"/>
            <a:ext cx="1246500" cy="162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AE236D-443A-319F-AE51-300525448E48}"/>
              </a:ext>
            </a:extLst>
          </p:cNvPr>
          <p:cNvSpPr/>
          <p:nvPr/>
        </p:nvSpPr>
        <p:spPr>
          <a:xfrm>
            <a:off x="2264452" y="1833223"/>
            <a:ext cx="323850" cy="3346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8F2027-3236-8BF0-88D4-A0C288563314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[1] File Navigation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1DFBD99-53A5-8453-0B89-D8D4EA80D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EEE057-3FFA-908E-6CC6-FDFC1BE0ADD4}"/>
              </a:ext>
            </a:extLst>
          </p:cNvPr>
          <p:cNvSpPr txBox="1"/>
          <p:nvPr/>
        </p:nvSpPr>
        <p:spPr>
          <a:xfrm>
            <a:off x="1907459" y="611555"/>
            <a:ext cx="2316692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파일 위치 추적하는 방법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CB95B5-533A-8C1F-2734-2C5D74BE1483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40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Plugin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CamelCase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설치 후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설정 창에서 표기법 전환 </a:t>
            </a:r>
            <a:r>
              <a:rPr lang="en-US" altLang="ko-KR" sz="1100" dirty="0">
                <a:solidFill>
                  <a:schemeClr val="tx1"/>
                </a:solidFill>
              </a:rPr>
              <a:t>Option </a:t>
            </a:r>
            <a:r>
              <a:rPr lang="ko-KR" altLang="en-US" sz="1100" dirty="0">
                <a:solidFill>
                  <a:schemeClr val="tx1"/>
                </a:solidFill>
              </a:rPr>
              <a:t>선택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주로 </a:t>
            </a:r>
            <a:r>
              <a:rPr lang="en-US" altLang="ko-KR" sz="1100" dirty="0">
                <a:solidFill>
                  <a:schemeClr val="tx1"/>
                </a:solidFill>
              </a:rPr>
              <a:t>DB Column (SNAKE_CASE) </a:t>
            </a:r>
            <a:r>
              <a:rPr lang="ko-KR" altLang="en-US" sz="1100" dirty="0">
                <a:solidFill>
                  <a:schemeClr val="tx1"/>
                </a:solidFill>
              </a:rPr>
              <a:t>과 </a:t>
            </a:r>
            <a:r>
              <a:rPr lang="en-US" altLang="ko-KR" sz="1100" dirty="0">
                <a:solidFill>
                  <a:schemeClr val="tx1"/>
                </a:solidFill>
              </a:rPr>
              <a:t>entity</a:t>
            </a:r>
            <a:r>
              <a:rPr lang="ko-KR" altLang="en-US" sz="1100" dirty="0">
                <a:solidFill>
                  <a:schemeClr val="tx1"/>
                </a:solidFill>
              </a:rPr>
              <a:t> 의 </a:t>
            </a:r>
            <a:r>
              <a:rPr lang="en-US" altLang="ko-KR" sz="1100" dirty="0">
                <a:solidFill>
                  <a:schemeClr val="tx1"/>
                </a:solidFill>
              </a:rPr>
              <a:t>field </a:t>
            </a:r>
            <a:r>
              <a:rPr lang="ko-KR" altLang="en-US" sz="1100" dirty="0">
                <a:solidFill>
                  <a:schemeClr val="tx1"/>
                </a:solidFill>
              </a:rPr>
              <a:t>명 </a:t>
            </a:r>
            <a:r>
              <a:rPr lang="en-US" altLang="ko-KR" sz="1100" dirty="0">
                <a:solidFill>
                  <a:schemeClr val="tx1"/>
                </a:solidFill>
              </a:rPr>
              <a:t>(camelCase)</a:t>
            </a:r>
            <a:r>
              <a:rPr lang="ko-KR" altLang="en-US" sz="1100" dirty="0">
                <a:solidFill>
                  <a:schemeClr val="tx1"/>
                </a:solidFill>
              </a:rPr>
              <a:t> 간의 전환을 위해 주로 사용하므로 두가지 </a:t>
            </a:r>
            <a:r>
              <a:rPr lang="en-US" altLang="ko-KR" sz="1100" dirty="0">
                <a:solidFill>
                  <a:schemeClr val="tx1"/>
                </a:solidFill>
              </a:rPr>
              <a:t>Option </a:t>
            </a:r>
            <a:r>
              <a:rPr lang="ko-KR" altLang="en-US" sz="1100" dirty="0">
                <a:solidFill>
                  <a:schemeClr val="tx1"/>
                </a:solidFill>
              </a:rPr>
              <a:t>만 선택하는 것을 추천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전환 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코드 블록 이후 </a:t>
            </a:r>
            <a:r>
              <a:rPr lang="en-US" altLang="ko-KR" sz="1100" dirty="0">
                <a:solidFill>
                  <a:schemeClr val="tx1"/>
                </a:solidFill>
              </a:rPr>
              <a:t>Alt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+ Shift +U</a:t>
            </a: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[12] Plugin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8BBB6C-F2E8-20FF-5A9B-8E7918446F27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51035C-A447-A287-51DC-F0DDC3C6881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7" y="1458083"/>
            <a:ext cx="8794800" cy="44369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766A33-00DF-4509-FB53-81E56A798DBC}"/>
              </a:ext>
            </a:extLst>
          </p:cNvPr>
          <p:cNvSpPr/>
          <p:nvPr/>
        </p:nvSpPr>
        <p:spPr>
          <a:xfrm>
            <a:off x="3754173" y="2210449"/>
            <a:ext cx="886407" cy="1279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AC47D8-3484-AD9A-14CB-54378F475614}"/>
              </a:ext>
            </a:extLst>
          </p:cNvPr>
          <p:cNvSpPr/>
          <p:nvPr/>
        </p:nvSpPr>
        <p:spPr>
          <a:xfrm>
            <a:off x="428624" y="6013437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  <a:latin typeface="+mn-ea"/>
              </a:rPr>
              <a:t>[12] Plugin UPDATE </a:t>
            </a:r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예정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2CF36C-3F05-D3BC-1F15-7246D1FAE85B}"/>
              </a:ext>
            </a:extLst>
          </p:cNvPr>
          <p:cNvSpPr/>
          <p:nvPr/>
        </p:nvSpPr>
        <p:spPr>
          <a:xfrm>
            <a:off x="3620822" y="2057276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BA3D5-5B0E-DA6E-7A16-E59063429CBD}"/>
              </a:ext>
            </a:extLst>
          </p:cNvPr>
          <p:cNvSpPr txBox="1"/>
          <p:nvPr/>
        </p:nvSpPr>
        <p:spPr>
          <a:xfrm>
            <a:off x="1907460" y="635523"/>
            <a:ext cx="21463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b="1">
                <a:solidFill>
                  <a:schemeClr val="bg1"/>
                </a:solidFill>
                <a:latin typeface="Abadi" panose="020B0604020202020204" pitchFamily="34" charset="0"/>
              </a:rPr>
              <a:t>플러그인</a:t>
            </a:r>
            <a:endParaRPr lang="ko-KR" altLang="en-US" sz="1500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2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Settings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IDE</a:t>
            </a:r>
            <a:r>
              <a:rPr lang="ko-KR" altLang="en-US" sz="1100" b="1" dirty="0">
                <a:solidFill>
                  <a:schemeClr val="tx1"/>
                </a:solidFill>
              </a:rPr>
              <a:t> 설정 중 유용한 설정들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설정 창 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Ctrl + Alt + S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Editor – Code Editing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코드 작성시 </a:t>
            </a:r>
            <a:r>
              <a:rPr lang="en-US" altLang="ko-KR" sz="1100" dirty="0">
                <a:solidFill>
                  <a:schemeClr val="tx1"/>
                </a:solidFill>
              </a:rPr>
              <a:t>Auto Code Assist </a:t>
            </a:r>
            <a:r>
              <a:rPr lang="ko-KR" altLang="en-US" sz="1100" dirty="0">
                <a:solidFill>
                  <a:schemeClr val="tx1"/>
                </a:solidFill>
              </a:rPr>
              <a:t>기능이 있는데 대소문자 확인 여부 해제 시 대소문자 여부에 관계없이 </a:t>
            </a:r>
            <a:r>
              <a:rPr lang="en-US" altLang="ko-KR" sz="1100" dirty="0">
                <a:solidFill>
                  <a:schemeClr val="tx1"/>
                </a:solidFill>
              </a:rPr>
              <a:t>Code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Assist</a:t>
            </a:r>
            <a:r>
              <a:rPr lang="ko-KR" altLang="en-US" sz="1100" dirty="0">
                <a:solidFill>
                  <a:schemeClr val="tx1"/>
                </a:solidFill>
              </a:rPr>
              <a:t> 를 받을 수 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Default : </a:t>
            </a:r>
            <a:r>
              <a:rPr lang="ko-KR" altLang="en-US" sz="1100" dirty="0">
                <a:solidFill>
                  <a:schemeClr val="tx1"/>
                </a:solidFill>
              </a:rPr>
              <a:t>체크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[13] Settings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759AEB-16F7-2E7F-B0EF-6F77C41994C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" y="1475987"/>
            <a:ext cx="8794800" cy="4932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DEEC5D-54D5-A589-9F28-19119A2A38D2}"/>
              </a:ext>
            </a:extLst>
          </p:cNvPr>
          <p:cNvSpPr/>
          <p:nvPr/>
        </p:nvSpPr>
        <p:spPr>
          <a:xfrm>
            <a:off x="560997" y="2019300"/>
            <a:ext cx="1820888" cy="495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DABB5D-E2E0-2F0F-501F-3C20B67664B3}"/>
              </a:ext>
            </a:extLst>
          </p:cNvPr>
          <p:cNvSpPr/>
          <p:nvPr/>
        </p:nvSpPr>
        <p:spPr>
          <a:xfrm>
            <a:off x="2493937" y="1885950"/>
            <a:ext cx="630263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53DD624-1D22-341B-9FA5-BF0B5EDDDF4B}"/>
              </a:ext>
            </a:extLst>
          </p:cNvPr>
          <p:cNvSpPr/>
          <p:nvPr/>
        </p:nvSpPr>
        <p:spPr>
          <a:xfrm>
            <a:off x="2299480" y="1653776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62F16-C0E1-65C9-4922-FDD4650DE2FB}"/>
              </a:ext>
            </a:extLst>
          </p:cNvPr>
          <p:cNvSpPr txBox="1"/>
          <p:nvPr/>
        </p:nvSpPr>
        <p:spPr>
          <a:xfrm>
            <a:off x="1907460" y="635523"/>
            <a:ext cx="21463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IDE Util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 환경설정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8154F1-6833-49FB-2AD9-3522147E185E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72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Settings</a:t>
            </a:r>
            <a:br>
              <a:rPr lang="en-US" altLang="ko-KR" sz="1100" dirty="0">
                <a:solidFill>
                  <a:schemeClr val="tx1"/>
                </a:solidFill>
              </a:rPr>
            </a:b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Editor – General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Mouse Control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Ctrl + Mouse Wheel </a:t>
            </a:r>
            <a:r>
              <a:rPr lang="ko-KR" altLang="en-US" sz="1100" dirty="0">
                <a:solidFill>
                  <a:schemeClr val="tx1"/>
                </a:solidFill>
              </a:rPr>
              <a:t>을 사용하여 </a:t>
            </a:r>
            <a:r>
              <a:rPr lang="en-US" altLang="ko-KR" sz="1100" dirty="0">
                <a:solidFill>
                  <a:schemeClr val="tx1"/>
                </a:solidFill>
              </a:rPr>
              <a:t>IDE</a:t>
            </a:r>
            <a:r>
              <a:rPr lang="ko-KR" altLang="en-US" sz="1100" dirty="0">
                <a:solidFill>
                  <a:schemeClr val="tx1"/>
                </a:solidFill>
              </a:rPr>
              <a:t> 창을 </a:t>
            </a:r>
            <a:r>
              <a:rPr lang="en-US" altLang="ko-KR" sz="1100" dirty="0">
                <a:solidFill>
                  <a:schemeClr val="tx1"/>
                </a:solidFill>
              </a:rPr>
              <a:t>Zoom In/Out </a:t>
            </a:r>
            <a:r>
              <a:rPr lang="ko-KR" altLang="en-US" sz="1100" dirty="0">
                <a:solidFill>
                  <a:schemeClr val="tx1"/>
                </a:solidFill>
              </a:rPr>
              <a:t>할 수 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Default : </a:t>
            </a:r>
            <a:r>
              <a:rPr lang="ko-KR" altLang="en-US" sz="1100" dirty="0">
                <a:solidFill>
                  <a:schemeClr val="tx1"/>
                </a:solidFill>
              </a:rPr>
              <a:t>체크 해제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[13] Settings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5898E8-4B61-45E0-A6D9-D425F975599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" y="1496969"/>
            <a:ext cx="8794800" cy="43880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D48D44-6399-2D22-23C9-47229423918A}"/>
              </a:ext>
            </a:extLst>
          </p:cNvPr>
          <p:cNvSpPr/>
          <p:nvPr/>
        </p:nvSpPr>
        <p:spPr>
          <a:xfrm>
            <a:off x="2436150" y="1816100"/>
            <a:ext cx="1696937" cy="354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9B097-9A09-0F4B-9840-5F559E6FF8DF}"/>
              </a:ext>
            </a:extLst>
          </p:cNvPr>
          <p:cNvSpPr txBox="1"/>
          <p:nvPr/>
        </p:nvSpPr>
        <p:spPr>
          <a:xfrm>
            <a:off x="1907460" y="635523"/>
            <a:ext cx="21463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IDE Util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 환경설정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4C823-CD5D-0A55-DE08-EB1431174CB2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EE38ED-3D0A-D058-8406-CD41F4EFA27C}"/>
              </a:ext>
            </a:extLst>
          </p:cNvPr>
          <p:cNvSpPr/>
          <p:nvPr/>
        </p:nvSpPr>
        <p:spPr>
          <a:xfrm>
            <a:off x="560885" y="1737450"/>
            <a:ext cx="1753052" cy="235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2F9CC4-079F-118E-28FC-6D478EC51E17}"/>
              </a:ext>
            </a:extLst>
          </p:cNvPr>
          <p:cNvSpPr/>
          <p:nvPr/>
        </p:nvSpPr>
        <p:spPr>
          <a:xfrm>
            <a:off x="3999736" y="160383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63A5F4-0D61-D85F-5BFB-D773E2A192DC}"/>
              </a:ext>
            </a:extLst>
          </p:cNvPr>
          <p:cNvSpPr/>
          <p:nvPr/>
        </p:nvSpPr>
        <p:spPr>
          <a:xfrm>
            <a:off x="428624" y="6013437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  <a:latin typeface="+mn-ea"/>
              </a:rPr>
              <a:t>UPDATE </a:t>
            </a:r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예정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9429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Live templates</a:t>
            </a:r>
            <a:br>
              <a:rPr lang="en-US" altLang="ko-KR" sz="1100" dirty="0">
                <a:solidFill>
                  <a:schemeClr val="tx1"/>
                </a:solidFill>
              </a:rPr>
            </a:b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특정 코드의 축약형을 입력 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Tab </a:t>
            </a:r>
            <a:r>
              <a:rPr lang="ko-KR" altLang="en-US" sz="1100" dirty="0">
                <a:solidFill>
                  <a:schemeClr val="tx1"/>
                </a:solidFill>
              </a:rPr>
              <a:t>키를 통해 해당 코드 자동 작성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사용법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ko-KR" altLang="en-US" sz="1100" b="1" dirty="0" err="1">
                <a:solidFill>
                  <a:schemeClr val="tx1"/>
                </a:solidFill>
              </a:rPr>
              <a:t>축약어</a:t>
            </a:r>
            <a:r>
              <a:rPr lang="ko-KR" altLang="en-US" sz="1100" b="1" dirty="0">
                <a:solidFill>
                  <a:schemeClr val="tx1"/>
                </a:solidFill>
              </a:rPr>
              <a:t> 입력 후 </a:t>
            </a:r>
            <a:r>
              <a:rPr lang="en-US" altLang="ko-KR" sz="1100" b="1" dirty="0">
                <a:solidFill>
                  <a:schemeClr val="tx1"/>
                </a:solidFill>
              </a:rPr>
              <a:t>+ Tab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Main </a:t>
            </a:r>
            <a:r>
              <a:rPr lang="ko-KR" altLang="en-US" sz="1100" dirty="0">
                <a:solidFill>
                  <a:schemeClr val="tx1"/>
                </a:solidFill>
              </a:rPr>
              <a:t>코드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  main + Tab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   </a:t>
            </a:r>
            <a:r>
              <a:rPr lang="en-US" altLang="ko-KR" sz="1100" dirty="0" err="1">
                <a:solidFill>
                  <a:schemeClr val="tx1"/>
                </a:solidFill>
              </a:rPr>
              <a:t>psvm</a:t>
            </a:r>
            <a:r>
              <a:rPr lang="en-US" altLang="ko-KR" sz="1100" dirty="0">
                <a:solidFill>
                  <a:schemeClr val="tx1"/>
                </a:solidFill>
              </a:rPr>
              <a:t> + Tab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Tab </a:t>
            </a:r>
            <a:r>
              <a:rPr lang="ko-KR" altLang="en-US" sz="1100" dirty="0">
                <a:solidFill>
                  <a:schemeClr val="tx1"/>
                </a:solidFill>
              </a:rPr>
              <a:t>결과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[14] Live templates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19B097-9A09-0F4B-9840-5F559E6FF8DF}"/>
              </a:ext>
            </a:extLst>
          </p:cNvPr>
          <p:cNvSpPr txBox="1"/>
          <p:nvPr/>
        </p:nvSpPr>
        <p:spPr>
          <a:xfrm>
            <a:off x="1907460" y="635523"/>
            <a:ext cx="21463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Live templates</a:t>
            </a:r>
            <a:endParaRPr lang="ko-KR" altLang="en-US" sz="1500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4C823-CD5D-0A55-DE08-EB1431174CB2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97E664-7402-A6B1-B7BC-E475030803D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1622" y="1497600"/>
            <a:ext cx="5400000" cy="288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332921-7097-A82A-0C01-9D51BC39F424}"/>
              </a:ext>
            </a:extLst>
          </p:cNvPr>
          <p:cNvSpPr/>
          <p:nvPr/>
        </p:nvSpPr>
        <p:spPr>
          <a:xfrm>
            <a:off x="2180649" y="2033100"/>
            <a:ext cx="2763140" cy="267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22F7190-06AE-215F-78A9-A1F499C5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587" y="3607223"/>
            <a:ext cx="6297465" cy="218810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3B6D46-334C-8F14-A334-7493899DFE4A}"/>
              </a:ext>
            </a:extLst>
          </p:cNvPr>
          <p:cNvSpPr/>
          <p:nvPr/>
        </p:nvSpPr>
        <p:spPr>
          <a:xfrm>
            <a:off x="2180649" y="1866021"/>
            <a:ext cx="512309" cy="166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917CC7-D327-D375-9F18-062F9A516601}"/>
              </a:ext>
            </a:extLst>
          </p:cNvPr>
          <p:cNvSpPr/>
          <p:nvPr/>
        </p:nvSpPr>
        <p:spPr>
          <a:xfrm>
            <a:off x="5600939" y="3977529"/>
            <a:ext cx="3151175" cy="1149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E4F540F-4C85-E546-8C57-ED332B728E50}"/>
              </a:ext>
            </a:extLst>
          </p:cNvPr>
          <p:cNvSpPr/>
          <p:nvPr/>
        </p:nvSpPr>
        <p:spPr>
          <a:xfrm>
            <a:off x="5427784" y="3765178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222368-FEEE-0D72-32F2-6F9EF181E3A9}"/>
              </a:ext>
            </a:extLst>
          </p:cNvPr>
          <p:cNvSpPr/>
          <p:nvPr/>
        </p:nvSpPr>
        <p:spPr>
          <a:xfrm>
            <a:off x="428624" y="6013437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계속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133617-A38E-7027-8783-69095EE71BC3}"/>
              </a:ext>
            </a:extLst>
          </p:cNvPr>
          <p:cNvSpPr/>
          <p:nvPr/>
        </p:nvSpPr>
        <p:spPr>
          <a:xfrm>
            <a:off x="2047298" y="1843778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7218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Live templates</a:t>
            </a:r>
            <a:br>
              <a:rPr lang="en-US" altLang="ko-KR" sz="1100" dirty="0">
                <a:solidFill>
                  <a:schemeClr val="tx1"/>
                </a:solidFill>
              </a:rPr>
            </a:b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For loop</a:t>
            </a:r>
          </a:p>
          <a:p>
            <a:r>
              <a:rPr lang="en-US" altLang="ko-KR" sz="1100" b="1" dirty="0">
                <a:solidFill>
                  <a:schemeClr val="tx1"/>
                </a:solidFill>
              </a:rPr>
              <a:t>- </a:t>
            </a:r>
            <a:r>
              <a:rPr lang="en-US" altLang="ko-KR" sz="1100" b="1" dirty="0" err="1">
                <a:solidFill>
                  <a:schemeClr val="tx1"/>
                </a:solidFill>
              </a:rPr>
              <a:t>itli</a:t>
            </a:r>
            <a:r>
              <a:rPr lang="en-US" altLang="ko-KR" sz="1100" b="1" dirty="0">
                <a:solidFill>
                  <a:schemeClr val="tx1"/>
                </a:solidFill>
              </a:rPr>
              <a:t> / </a:t>
            </a:r>
            <a:r>
              <a:rPr lang="en-US" altLang="ko-KR" sz="1100" b="1" dirty="0" err="1">
                <a:solidFill>
                  <a:schemeClr val="tx1"/>
                </a:solidFill>
              </a:rPr>
              <a:t>itar</a:t>
            </a:r>
            <a:r>
              <a:rPr lang="en-US" altLang="ko-KR" sz="1100" b="1" dirty="0">
                <a:solidFill>
                  <a:schemeClr val="tx1"/>
                </a:solidFill>
              </a:rPr>
              <a:t> / </a:t>
            </a:r>
            <a:r>
              <a:rPr lang="en-US" altLang="ko-KR" sz="1100" b="1" dirty="0" err="1">
                <a:solidFill>
                  <a:schemeClr val="tx1"/>
                </a:solidFill>
              </a:rPr>
              <a:t>fori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Reverse For loop</a:t>
            </a:r>
          </a:p>
          <a:p>
            <a:r>
              <a:rPr lang="en-US" altLang="ko-KR" sz="1100" b="1" dirty="0">
                <a:solidFill>
                  <a:schemeClr val="tx1"/>
                </a:solidFill>
              </a:rPr>
              <a:t>- </a:t>
            </a:r>
            <a:r>
              <a:rPr lang="en-US" altLang="ko-KR" sz="1100" b="1" dirty="0" err="1">
                <a:solidFill>
                  <a:schemeClr val="tx1"/>
                </a:solidFill>
              </a:rPr>
              <a:t>ritar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3. For Map Entry</a:t>
            </a:r>
          </a:p>
          <a:p>
            <a:r>
              <a:rPr lang="en-US" altLang="ko-KR" sz="1100" b="1" dirty="0">
                <a:solidFill>
                  <a:schemeClr val="tx1"/>
                </a:solidFill>
              </a:rPr>
              <a:t>- </a:t>
            </a:r>
            <a:r>
              <a:rPr lang="en-US" altLang="ko-KR" sz="1100" b="1" dirty="0" err="1">
                <a:solidFill>
                  <a:schemeClr val="tx1"/>
                </a:solidFill>
              </a:rPr>
              <a:t>itm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[14] Live templates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19B097-9A09-0F4B-9840-5F559E6FF8DF}"/>
              </a:ext>
            </a:extLst>
          </p:cNvPr>
          <p:cNvSpPr txBox="1"/>
          <p:nvPr/>
        </p:nvSpPr>
        <p:spPr>
          <a:xfrm>
            <a:off x="1907460" y="635523"/>
            <a:ext cx="21463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Live templates</a:t>
            </a:r>
            <a:endParaRPr lang="ko-KR" altLang="en-US" sz="1500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4C823-CD5D-0A55-DE08-EB1431174CB2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8F96C2-15BB-791A-0CB6-86D40714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00" y="1497600"/>
            <a:ext cx="3901778" cy="17679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2660F8-1B6A-4B44-152B-BAFFE9B39FC6}"/>
              </a:ext>
            </a:extLst>
          </p:cNvPr>
          <p:cNvSpPr/>
          <p:nvPr/>
        </p:nvSpPr>
        <p:spPr>
          <a:xfrm>
            <a:off x="597692" y="2170445"/>
            <a:ext cx="3562326" cy="1044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B12D6A-54AA-C11D-2805-F9FFBB90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237" y="1497600"/>
            <a:ext cx="3901778" cy="17679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BEFFFF-8DA4-3A17-22ED-BDBCC11AB0D3}"/>
              </a:ext>
            </a:extLst>
          </p:cNvPr>
          <p:cNvSpPr/>
          <p:nvPr/>
        </p:nvSpPr>
        <p:spPr>
          <a:xfrm>
            <a:off x="5117963" y="2200589"/>
            <a:ext cx="3562326" cy="1044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60B206-81A9-3307-D777-434A266DC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320" y="3355433"/>
            <a:ext cx="4975609" cy="256816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537759-0EE9-2DDB-1BBF-80ECB3ABA6F2}"/>
              </a:ext>
            </a:extLst>
          </p:cNvPr>
          <p:cNvSpPr/>
          <p:nvPr/>
        </p:nvSpPr>
        <p:spPr>
          <a:xfrm>
            <a:off x="2637772" y="4204396"/>
            <a:ext cx="4535858" cy="1286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7AF9B48-99AD-36D8-F53A-681A8D5EFC4B}"/>
              </a:ext>
            </a:extLst>
          </p:cNvPr>
          <p:cNvSpPr/>
          <p:nvPr/>
        </p:nvSpPr>
        <p:spPr>
          <a:xfrm>
            <a:off x="464341" y="1958094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6F95D6-FA08-682C-06BC-4727A52CC520}"/>
              </a:ext>
            </a:extLst>
          </p:cNvPr>
          <p:cNvSpPr/>
          <p:nvPr/>
        </p:nvSpPr>
        <p:spPr>
          <a:xfrm>
            <a:off x="4984612" y="2011896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1F68200-39B8-7F65-8631-463A14C47D33}"/>
              </a:ext>
            </a:extLst>
          </p:cNvPr>
          <p:cNvSpPr/>
          <p:nvPr/>
        </p:nvSpPr>
        <p:spPr>
          <a:xfrm>
            <a:off x="2504421" y="3992045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0FA987-4E9B-321E-56B4-F61AC00899CF}"/>
              </a:ext>
            </a:extLst>
          </p:cNvPr>
          <p:cNvSpPr/>
          <p:nvPr/>
        </p:nvSpPr>
        <p:spPr>
          <a:xfrm>
            <a:off x="428624" y="6013437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계속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343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Live templates</a:t>
            </a:r>
            <a:br>
              <a:rPr lang="en-US" altLang="ko-KR" sz="1100" dirty="0">
                <a:solidFill>
                  <a:schemeClr val="tx1"/>
                </a:solidFill>
              </a:rPr>
            </a:b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public static final String</a:t>
            </a:r>
          </a:p>
          <a:p>
            <a:pPr marL="171450" indent="-171450">
              <a:buFontTx/>
              <a:buChar char="-"/>
            </a:pPr>
            <a:r>
              <a:rPr lang="en-US" altLang="ko-KR" sz="1100" b="1" dirty="0" err="1">
                <a:solidFill>
                  <a:schemeClr val="tx1"/>
                </a:solidFill>
              </a:rPr>
              <a:t>psfs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Minimum and Maximum</a:t>
            </a:r>
          </a:p>
          <a:p>
            <a:pPr marL="171450" indent="-171450">
              <a:buFontTx/>
              <a:buChar char="-"/>
            </a:pPr>
            <a:r>
              <a:rPr lang="en-US" altLang="ko-KR" sz="1100" b="1" dirty="0" err="1">
                <a:solidFill>
                  <a:schemeClr val="tx1"/>
                </a:solidFill>
              </a:rPr>
              <a:t>mn</a:t>
            </a:r>
            <a:r>
              <a:rPr lang="en-US" altLang="ko-KR" sz="1100" b="1" dirty="0">
                <a:solidFill>
                  <a:schemeClr val="tx1"/>
                </a:solidFill>
              </a:rPr>
              <a:t> / mx</a:t>
            </a:r>
          </a:p>
          <a:p>
            <a:pPr marL="171450" indent="-171450">
              <a:buFontTx/>
              <a:buChar char="-"/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3. </a:t>
            </a:r>
            <a:r>
              <a:rPr lang="en-US" altLang="ko-KR" sz="1100" dirty="0" err="1">
                <a:solidFill>
                  <a:schemeClr val="tx1"/>
                </a:solidFill>
              </a:rPr>
              <a:t>System.out.println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pPr marL="171450" indent="-171450">
              <a:buFontTx/>
              <a:buChar char="-"/>
            </a:pPr>
            <a:r>
              <a:rPr lang="en-US" altLang="ko-KR" sz="1100" b="1" dirty="0" err="1">
                <a:solidFill>
                  <a:schemeClr val="tx1"/>
                </a:solidFill>
              </a:rPr>
              <a:t>sout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4. print variable</a:t>
            </a:r>
          </a:p>
          <a:p>
            <a:pPr marL="171450" indent="-171450">
              <a:buFontTx/>
              <a:buChar char="-"/>
            </a:pPr>
            <a:r>
              <a:rPr lang="en-US" altLang="ko-KR" sz="1100" b="1" dirty="0" err="1">
                <a:solidFill>
                  <a:schemeClr val="tx1"/>
                </a:solidFill>
              </a:rPr>
              <a:t>soutv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5. </a:t>
            </a:r>
            <a:r>
              <a:rPr lang="ko-KR" altLang="en-US" sz="1100" dirty="0">
                <a:solidFill>
                  <a:schemeClr val="tx1"/>
                </a:solidFill>
              </a:rPr>
              <a:t>그 외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“static” keyword </a:t>
            </a:r>
            <a:r>
              <a:rPr lang="en-US" altLang="ko-KR" sz="1100" b="1" dirty="0">
                <a:solidFill>
                  <a:schemeClr val="tx1"/>
                </a:solidFill>
              </a:rPr>
              <a:t>= </a:t>
            </a:r>
            <a:r>
              <a:rPr lang="en-US" altLang="ko-KR" sz="1100" b="1" dirty="0" err="1">
                <a:solidFill>
                  <a:schemeClr val="tx1"/>
                </a:solidFill>
              </a:rPr>
              <a:t>st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“String” class =</a:t>
            </a:r>
            <a:r>
              <a:rPr lang="en-US" altLang="ko-KR" sz="1100" b="1" dirty="0">
                <a:solidFill>
                  <a:schemeClr val="tx1"/>
                </a:solidFill>
              </a:rPr>
              <a:t> St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[14] Live templates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19B097-9A09-0F4B-9840-5F559E6FF8DF}"/>
              </a:ext>
            </a:extLst>
          </p:cNvPr>
          <p:cNvSpPr txBox="1"/>
          <p:nvPr/>
        </p:nvSpPr>
        <p:spPr>
          <a:xfrm>
            <a:off x="1907460" y="635523"/>
            <a:ext cx="21463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Live templates</a:t>
            </a:r>
            <a:endParaRPr lang="ko-KR" altLang="en-US" sz="1500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4C823-CD5D-0A55-DE08-EB1431174CB2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496D82-4716-0015-9442-BE3D38ACD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00" y="1497600"/>
            <a:ext cx="4326585" cy="20804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346A7A-CB0F-1B7C-1942-B41A9DA58C36}"/>
              </a:ext>
            </a:extLst>
          </p:cNvPr>
          <p:cNvSpPr/>
          <p:nvPr/>
        </p:nvSpPr>
        <p:spPr>
          <a:xfrm>
            <a:off x="1220690" y="2331218"/>
            <a:ext cx="2155557" cy="251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205E8B-7250-71C2-E637-B1EA9F23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31" y="1497600"/>
            <a:ext cx="4326584" cy="208044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92BF4B-1DDD-26FC-D9BD-A55B1D5BA88B}"/>
              </a:ext>
            </a:extLst>
          </p:cNvPr>
          <p:cNvSpPr/>
          <p:nvPr/>
        </p:nvSpPr>
        <p:spPr>
          <a:xfrm>
            <a:off x="5694546" y="2694637"/>
            <a:ext cx="1590509" cy="480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D2E7C74-106E-2A17-035C-20828B0DAEF4}"/>
              </a:ext>
            </a:extLst>
          </p:cNvPr>
          <p:cNvSpPr/>
          <p:nvPr/>
        </p:nvSpPr>
        <p:spPr>
          <a:xfrm>
            <a:off x="1128637" y="214943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7D1100E-CAEB-E71B-7D0B-C82229BEEEC9}"/>
              </a:ext>
            </a:extLst>
          </p:cNvPr>
          <p:cNvSpPr/>
          <p:nvPr/>
        </p:nvSpPr>
        <p:spPr>
          <a:xfrm>
            <a:off x="5544519" y="252335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5F498A5-40CD-652B-5C27-DC321E2C1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0" y="3697039"/>
            <a:ext cx="4326585" cy="207844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E73FCC-9FAF-DA39-96EF-2CB123A17F44}"/>
              </a:ext>
            </a:extLst>
          </p:cNvPr>
          <p:cNvSpPr/>
          <p:nvPr/>
        </p:nvSpPr>
        <p:spPr>
          <a:xfrm>
            <a:off x="1272488" y="4991129"/>
            <a:ext cx="1919712" cy="291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47BEFD-9B07-0C2E-9966-E6BBCE63D449}"/>
              </a:ext>
            </a:extLst>
          </p:cNvPr>
          <p:cNvSpPr/>
          <p:nvPr/>
        </p:nvSpPr>
        <p:spPr>
          <a:xfrm>
            <a:off x="1139053" y="4798470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B067DA5-D92C-48C8-691E-ECB3F7E28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31" y="3709713"/>
            <a:ext cx="4326585" cy="206577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3C6EFD2D-5783-1892-DDC0-BD060D150F2C}"/>
              </a:ext>
            </a:extLst>
          </p:cNvPr>
          <p:cNvSpPr/>
          <p:nvPr/>
        </p:nvSpPr>
        <p:spPr>
          <a:xfrm>
            <a:off x="5496202" y="4892228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18E318-5330-0C3A-4245-4C0B34E9BE14}"/>
              </a:ext>
            </a:extLst>
          </p:cNvPr>
          <p:cNvSpPr/>
          <p:nvPr/>
        </p:nvSpPr>
        <p:spPr>
          <a:xfrm>
            <a:off x="428624" y="6013437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계속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E72E945-C066-B4D9-185F-92922969F9D4}"/>
              </a:ext>
            </a:extLst>
          </p:cNvPr>
          <p:cNvSpPr/>
          <p:nvPr/>
        </p:nvSpPr>
        <p:spPr>
          <a:xfrm>
            <a:off x="5644549" y="5079360"/>
            <a:ext cx="3298484" cy="273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44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Live templates</a:t>
            </a:r>
            <a:br>
              <a:rPr lang="en-US" altLang="ko-KR" sz="1100" dirty="0">
                <a:solidFill>
                  <a:schemeClr val="tx1"/>
                </a:solidFill>
              </a:rPr>
            </a:b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Custom Live Template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사용자 설정 </a:t>
            </a:r>
            <a:r>
              <a:rPr lang="en-US" altLang="ko-KR" sz="1100" dirty="0">
                <a:solidFill>
                  <a:schemeClr val="tx1"/>
                </a:solidFill>
              </a:rPr>
              <a:t>Live Template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생성 기능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설정 창 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Alt + Shift + S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Editor – Live Templates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새 </a:t>
            </a:r>
            <a:r>
              <a:rPr lang="en-US" altLang="ko-KR" sz="1100" dirty="0">
                <a:solidFill>
                  <a:schemeClr val="tx1"/>
                </a:solidFill>
              </a:rPr>
              <a:t>Live Template </a:t>
            </a:r>
            <a:r>
              <a:rPr lang="ko-KR" altLang="en-US" sz="1100" dirty="0">
                <a:solidFill>
                  <a:schemeClr val="tx1"/>
                </a:solidFill>
              </a:rPr>
              <a:t>만들기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+ </a:t>
            </a:r>
            <a:r>
              <a:rPr lang="ko-KR" altLang="en-US" sz="1100" b="1" dirty="0">
                <a:solidFill>
                  <a:schemeClr val="tx1"/>
                </a:solidFill>
              </a:rPr>
              <a:t>아이콘 </a:t>
            </a:r>
            <a:r>
              <a:rPr lang="en-US" altLang="ko-KR" sz="1100" b="1" dirty="0">
                <a:solidFill>
                  <a:schemeClr val="tx1"/>
                </a:solidFill>
              </a:rPr>
              <a:t>– Live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Template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3. </a:t>
            </a:r>
            <a:r>
              <a:rPr lang="ko-KR" altLang="en-US" sz="1100" dirty="0" err="1">
                <a:solidFill>
                  <a:schemeClr val="tx1"/>
                </a:solidFill>
              </a:rPr>
              <a:t>축약어</a:t>
            </a:r>
            <a:r>
              <a:rPr lang="ko-KR" altLang="en-US" sz="1100" dirty="0">
                <a:solidFill>
                  <a:schemeClr val="tx1"/>
                </a:solidFill>
              </a:rPr>
              <a:t> 및 </a:t>
            </a:r>
            <a:r>
              <a:rPr lang="en-US" altLang="ko-KR" sz="1100" dirty="0">
                <a:solidFill>
                  <a:schemeClr val="tx1"/>
                </a:solidFill>
              </a:rPr>
              <a:t>Template </a:t>
            </a:r>
            <a:r>
              <a:rPr lang="ko-KR" altLang="en-US" sz="1100" dirty="0">
                <a:solidFill>
                  <a:schemeClr val="tx1"/>
                </a:solidFill>
              </a:rPr>
              <a:t>작성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4. $</a:t>
            </a:r>
            <a:r>
              <a:rPr lang="ko-KR" altLang="en-US" sz="1100" dirty="0">
                <a:solidFill>
                  <a:schemeClr val="tx1"/>
                </a:solidFill>
              </a:rPr>
              <a:t>표현식</a:t>
            </a:r>
            <a:r>
              <a:rPr lang="en-US" altLang="ko-KR" sz="1100">
                <a:solidFill>
                  <a:schemeClr val="tx1"/>
                </a:solidFill>
              </a:rPr>
              <a:t>$ </a:t>
            </a:r>
            <a:r>
              <a:rPr lang="ko-KR" altLang="en-US" sz="1100">
                <a:solidFill>
                  <a:schemeClr val="tx1"/>
                </a:solidFill>
              </a:rPr>
              <a:t>바인딩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바인딩 설정 아래 링크 참고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  <a:hlinkClick r:id="rId2"/>
              </a:rPr>
              <a:t>https://www.jetbrains.com/help/idea/2022.3/edit-template-variables-dialog.html?utm_source=product&amp;utm_medium=link&amp;utm_campaign=IU&amp;utm_content=2022.3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5. Template </a:t>
            </a:r>
            <a:r>
              <a:rPr lang="ko-KR" altLang="en-US" sz="1100" dirty="0">
                <a:solidFill>
                  <a:schemeClr val="tx1"/>
                </a:solidFill>
              </a:rPr>
              <a:t>사용처 설정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사용하는 언어에 맞추어 설정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pPr algn="r"/>
            <a:r>
              <a:rPr lang="en-US" altLang="ko-KR" sz="1000" b="1" dirty="0">
                <a:solidFill>
                  <a:srgbClr val="0000CC"/>
                </a:solidFill>
              </a:rPr>
              <a:t>※ logging</a:t>
            </a:r>
            <a:r>
              <a:rPr lang="ko-KR" altLang="en-US" sz="1000" b="1" dirty="0">
                <a:solidFill>
                  <a:srgbClr val="0000CC"/>
                </a:solidFill>
              </a:rPr>
              <a:t> 코드에 사용하면 유용</a:t>
            </a:r>
            <a:endParaRPr lang="en-US" altLang="ko-KR" sz="1000" b="1" dirty="0">
              <a:solidFill>
                <a:srgbClr val="0000CC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[14] Live templates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19B097-9A09-0F4B-9840-5F559E6FF8DF}"/>
              </a:ext>
            </a:extLst>
          </p:cNvPr>
          <p:cNvSpPr txBox="1"/>
          <p:nvPr/>
        </p:nvSpPr>
        <p:spPr>
          <a:xfrm>
            <a:off x="1907460" y="635523"/>
            <a:ext cx="21463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Live templates</a:t>
            </a:r>
            <a:endParaRPr lang="ko-KR" altLang="en-US" sz="1500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4C823-CD5D-0A55-DE08-EB1431174CB2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416C9A-EAAD-E004-5F78-DCD55FB5466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0837" y="1497600"/>
            <a:ext cx="8794800" cy="4932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EA425B-647F-1A1F-D3D7-78BAC5CF6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504" y="2519552"/>
            <a:ext cx="1303133" cy="693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CBED73-D1C2-35E7-7F67-FB0289C7F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168" y="2519552"/>
            <a:ext cx="1995096" cy="162036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EF1C23-693A-545E-1EA6-DB98C816BFB1}"/>
              </a:ext>
            </a:extLst>
          </p:cNvPr>
          <p:cNvSpPr/>
          <p:nvPr/>
        </p:nvSpPr>
        <p:spPr>
          <a:xfrm>
            <a:off x="8042504" y="2280778"/>
            <a:ext cx="1265245" cy="932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1FEA23-6ADA-4C99-E6EC-5DB7EBFDF1A5}"/>
              </a:ext>
            </a:extLst>
          </p:cNvPr>
          <p:cNvSpPr/>
          <p:nvPr/>
        </p:nvSpPr>
        <p:spPr>
          <a:xfrm>
            <a:off x="379598" y="2048134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4D905F-06CE-EA10-C368-C2C0AD8F3774}"/>
              </a:ext>
            </a:extLst>
          </p:cNvPr>
          <p:cNvSpPr/>
          <p:nvPr/>
        </p:nvSpPr>
        <p:spPr>
          <a:xfrm>
            <a:off x="550837" y="2250634"/>
            <a:ext cx="1689945" cy="1889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D0EA818-7A3F-50CB-7597-B8B65E649DAA}"/>
              </a:ext>
            </a:extLst>
          </p:cNvPr>
          <p:cNvSpPr/>
          <p:nvPr/>
        </p:nvSpPr>
        <p:spPr>
          <a:xfrm>
            <a:off x="7896510" y="210750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322AE5-0077-3C17-35EC-65B5C83E52F7}"/>
              </a:ext>
            </a:extLst>
          </p:cNvPr>
          <p:cNvSpPr/>
          <p:nvPr/>
        </p:nvSpPr>
        <p:spPr>
          <a:xfrm>
            <a:off x="7631089" y="4598804"/>
            <a:ext cx="1676660" cy="240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FB9B95F-E6EF-6D12-754C-B5E9AD7C00B0}"/>
              </a:ext>
            </a:extLst>
          </p:cNvPr>
          <p:cNvSpPr/>
          <p:nvPr/>
        </p:nvSpPr>
        <p:spPr>
          <a:xfrm>
            <a:off x="7478697" y="4362298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57CF24-2FE7-2B3E-196C-482A2070CC9C}"/>
              </a:ext>
            </a:extLst>
          </p:cNvPr>
          <p:cNvSpPr/>
          <p:nvPr/>
        </p:nvSpPr>
        <p:spPr>
          <a:xfrm>
            <a:off x="5541167" y="2484644"/>
            <a:ext cx="2044123" cy="1706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9858466A-3C54-4D57-2982-7567EE4A9DB2}"/>
              </a:ext>
            </a:extLst>
          </p:cNvPr>
          <p:cNvCxnSpPr>
            <a:cxnSpLocks/>
            <a:stCxn id="29" idx="0"/>
            <a:endCxn id="30" idx="3"/>
          </p:cNvCxnSpPr>
          <p:nvPr/>
        </p:nvCxnSpPr>
        <p:spPr>
          <a:xfrm rot="16200000" flipV="1">
            <a:off x="7397024" y="3526408"/>
            <a:ext cx="1260662" cy="884129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881FA8-2EAB-B499-DAEA-A76B947FD24E}"/>
              </a:ext>
            </a:extLst>
          </p:cNvPr>
          <p:cNvSpPr/>
          <p:nvPr/>
        </p:nvSpPr>
        <p:spPr>
          <a:xfrm>
            <a:off x="2414303" y="4741913"/>
            <a:ext cx="5064394" cy="240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DADC2C4-EC96-F604-BDB0-83D9632AAAEC}"/>
              </a:ext>
            </a:extLst>
          </p:cNvPr>
          <p:cNvSpPr/>
          <p:nvPr/>
        </p:nvSpPr>
        <p:spPr>
          <a:xfrm>
            <a:off x="2258092" y="4536900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AAEA08-7F04-0A1E-D532-E942758D9EDD}"/>
              </a:ext>
            </a:extLst>
          </p:cNvPr>
          <p:cNvSpPr/>
          <p:nvPr/>
        </p:nvSpPr>
        <p:spPr>
          <a:xfrm>
            <a:off x="2391443" y="5692065"/>
            <a:ext cx="3968717" cy="306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43BDB3C-A59A-5AAA-060E-D2F23D818115}"/>
              </a:ext>
            </a:extLst>
          </p:cNvPr>
          <p:cNvSpPr/>
          <p:nvPr/>
        </p:nvSpPr>
        <p:spPr>
          <a:xfrm>
            <a:off x="2236028" y="5456705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CBBF8E-ACE7-7103-9B27-D145D56E2967}"/>
              </a:ext>
            </a:extLst>
          </p:cNvPr>
          <p:cNvSpPr/>
          <p:nvPr/>
        </p:nvSpPr>
        <p:spPr>
          <a:xfrm>
            <a:off x="3037839" y="4316749"/>
            <a:ext cx="1568871" cy="220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130D287-0F49-92DF-66A5-674584C2C3A4}"/>
              </a:ext>
            </a:extLst>
          </p:cNvPr>
          <p:cNvSpPr/>
          <p:nvPr/>
        </p:nvSpPr>
        <p:spPr>
          <a:xfrm>
            <a:off x="2879975" y="4120478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6762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IntelliJ </a:t>
            </a:r>
            <a:r>
              <a:rPr lang="ko-KR" altLang="en-US" sz="1100" b="1" dirty="0">
                <a:solidFill>
                  <a:schemeClr val="tx1"/>
                </a:solidFill>
              </a:rPr>
              <a:t>최신 버전 </a:t>
            </a:r>
            <a:r>
              <a:rPr lang="en-US" altLang="ko-KR" sz="1100" b="1" dirty="0">
                <a:solidFill>
                  <a:schemeClr val="tx1"/>
                </a:solidFill>
              </a:rPr>
              <a:t>UI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1 ~ 3 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Tool Window Icon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Custom </a:t>
            </a:r>
            <a:r>
              <a:rPr lang="ko-KR" altLang="en-US" sz="1100" dirty="0">
                <a:solidFill>
                  <a:schemeClr val="tx1"/>
                </a:solidFill>
              </a:rPr>
              <a:t>배치기능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1. 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Project Explorer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Commit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Structure</a:t>
            </a:r>
          </a:p>
          <a:p>
            <a:pPr marL="171450" indent="-171450">
              <a:buFontTx/>
              <a:buChar char="-"/>
            </a:pPr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2.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Todo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Service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Bookmark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Debug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Build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Terminal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Problems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Git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3.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Notification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Database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Maven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4. </a:t>
            </a:r>
            <a:r>
              <a:rPr lang="en-US" altLang="ko-KR" sz="1100" dirty="0">
                <a:solidFill>
                  <a:schemeClr val="tx1"/>
                </a:solidFill>
              </a:rPr>
              <a:t>Branch management</a:t>
            </a:r>
          </a:p>
          <a:p>
            <a:r>
              <a:rPr lang="en-US" altLang="ko-KR" sz="1100" b="1" dirty="0">
                <a:solidFill>
                  <a:schemeClr val="tx1"/>
                </a:solidFill>
              </a:rPr>
              <a:t>5. </a:t>
            </a:r>
            <a:r>
              <a:rPr lang="en-US" altLang="ko-KR" sz="1100" dirty="0">
                <a:solidFill>
                  <a:schemeClr val="tx1"/>
                </a:solidFill>
              </a:rPr>
              <a:t>Run Configuration</a:t>
            </a:r>
          </a:p>
          <a:p>
            <a:r>
              <a:rPr lang="en-US" altLang="ko-KR" sz="1100" b="1" dirty="0">
                <a:solidFill>
                  <a:schemeClr val="tx1"/>
                </a:solidFill>
              </a:rPr>
              <a:t>6.</a:t>
            </a:r>
            <a:r>
              <a:rPr lang="en-US" altLang="ko-KR" sz="1100" dirty="0">
                <a:solidFill>
                  <a:schemeClr val="tx1"/>
                </a:solidFill>
              </a:rPr>
              <a:t> Recent Projects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ED0194-0ABB-1483-E709-9B26CE7C3B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[15] Latest Version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DF06A2-DC50-5B2B-EAAD-AFA65FE5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F84B60-A29A-E10A-DF92-291FDF3A041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0837" y="1475987"/>
            <a:ext cx="8794800" cy="4932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66B36-6AC7-1200-1812-F0EAEA591C74}"/>
              </a:ext>
            </a:extLst>
          </p:cNvPr>
          <p:cNvSpPr/>
          <p:nvPr/>
        </p:nvSpPr>
        <p:spPr>
          <a:xfrm>
            <a:off x="558458" y="1664208"/>
            <a:ext cx="161510" cy="476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AB2D37-4716-8657-DB4E-780FAA858C73}"/>
              </a:ext>
            </a:extLst>
          </p:cNvPr>
          <p:cNvSpPr/>
          <p:nvPr/>
        </p:nvSpPr>
        <p:spPr>
          <a:xfrm>
            <a:off x="563029" y="4955712"/>
            <a:ext cx="161510" cy="1310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B9A02D-2840-96A1-E154-3EE4BD0F8483}"/>
              </a:ext>
            </a:extLst>
          </p:cNvPr>
          <p:cNvSpPr/>
          <p:nvPr/>
        </p:nvSpPr>
        <p:spPr>
          <a:xfrm>
            <a:off x="9175885" y="1662392"/>
            <a:ext cx="146827" cy="476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AA8A6B4-4C92-73B0-942E-715AAAB0F18E}"/>
              </a:ext>
            </a:extLst>
          </p:cNvPr>
          <p:cNvSpPr/>
          <p:nvPr/>
        </p:nvSpPr>
        <p:spPr>
          <a:xfrm>
            <a:off x="334619" y="142768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840AF5-5EF2-A9B5-E9F7-643A4F46E5F9}"/>
              </a:ext>
            </a:extLst>
          </p:cNvPr>
          <p:cNvSpPr/>
          <p:nvPr/>
        </p:nvSpPr>
        <p:spPr>
          <a:xfrm>
            <a:off x="372511" y="4688336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054417B-0CD2-3FEA-C0C9-DA9B948EBD72}"/>
              </a:ext>
            </a:extLst>
          </p:cNvPr>
          <p:cNvSpPr/>
          <p:nvPr/>
        </p:nvSpPr>
        <p:spPr>
          <a:xfrm>
            <a:off x="8955408" y="1445641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64238863-C745-29ED-9C73-BCB503DC9BB6}"/>
              </a:ext>
            </a:extLst>
          </p:cNvPr>
          <p:cNvCxnSpPr>
            <a:cxnSpLocks/>
            <a:stCxn id="12" idx="2"/>
            <a:endCxn id="29" idx="3"/>
          </p:cNvCxnSpPr>
          <p:nvPr/>
        </p:nvCxnSpPr>
        <p:spPr>
          <a:xfrm rot="5400000">
            <a:off x="-207965" y="4219266"/>
            <a:ext cx="2324439" cy="459429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5500C1DC-DF6B-EC90-2BD4-079101B91EA9}"/>
              </a:ext>
            </a:extLst>
          </p:cNvPr>
          <p:cNvCxnSpPr>
            <a:cxnSpLocks/>
            <a:stCxn id="12" idx="0"/>
            <a:endCxn id="28" idx="3"/>
          </p:cNvCxnSpPr>
          <p:nvPr/>
        </p:nvCxnSpPr>
        <p:spPr>
          <a:xfrm rot="16200000" flipV="1">
            <a:off x="831297" y="1790960"/>
            <a:ext cx="241343" cy="464000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F95448A2-2539-EC3C-F190-146366B11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800" y="2773563"/>
            <a:ext cx="2648817" cy="2233435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8844B0-D8CD-1877-C619-3F67B56A99CC}"/>
              </a:ext>
            </a:extLst>
          </p:cNvPr>
          <p:cNvSpPr/>
          <p:nvPr/>
        </p:nvSpPr>
        <p:spPr>
          <a:xfrm>
            <a:off x="4142800" y="2773563"/>
            <a:ext cx="2648817" cy="223343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3" name="연결선: 구부러짐 52">
            <a:extLst>
              <a:ext uri="{FF2B5EF4-FFF2-40B4-BE49-F238E27FC236}">
                <a16:creationId xmlns:a16="http://schemas.microsoft.com/office/drawing/2014/main" id="{A578ACCF-A8B1-198F-A9B1-12E0F8B87D64}"/>
              </a:ext>
            </a:extLst>
          </p:cNvPr>
          <p:cNvCxnSpPr>
            <a:cxnSpLocks/>
            <a:stCxn id="55" idx="2"/>
            <a:endCxn id="52" idx="3"/>
          </p:cNvCxnSpPr>
          <p:nvPr/>
        </p:nvCxnSpPr>
        <p:spPr>
          <a:xfrm rot="5400000">
            <a:off x="6562577" y="2397939"/>
            <a:ext cx="1721382" cy="1263302"/>
          </a:xfrm>
          <a:prstGeom prst="curved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640E0932-D87F-49CE-A109-2F0D97E40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798" y="1661847"/>
            <a:ext cx="1534242" cy="507052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E4A62554-F052-3F09-CBBB-3B55235AA2EE}"/>
              </a:ext>
            </a:extLst>
          </p:cNvPr>
          <p:cNvSpPr/>
          <p:nvPr/>
        </p:nvSpPr>
        <p:spPr>
          <a:xfrm>
            <a:off x="7316338" y="1647153"/>
            <a:ext cx="1534242" cy="52174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0C7CCA-E3DD-7279-3541-2D85CA310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967" y="2138551"/>
            <a:ext cx="1081891" cy="114313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0AD8EAF-8425-1E76-D158-833A7AFCED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545" y="1545699"/>
            <a:ext cx="901610" cy="15027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BEC4C1-BE8F-F094-82AD-57E71CEBC473}"/>
              </a:ext>
            </a:extLst>
          </p:cNvPr>
          <p:cNvSpPr/>
          <p:nvPr/>
        </p:nvSpPr>
        <p:spPr>
          <a:xfrm>
            <a:off x="558457" y="2143631"/>
            <a:ext cx="1251021" cy="1143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9CBCB182-5360-1BAA-00A4-ACCDF0767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4615" y="2775990"/>
            <a:ext cx="928058" cy="1276079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39E7E22-FD09-98C3-39D1-3EAD25BB3800}"/>
              </a:ext>
            </a:extLst>
          </p:cNvPr>
          <p:cNvSpPr/>
          <p:nvPr/>
        </p:nvSpPr>
        <p:spPr>
          <a:xfrm>
            <a:off x="1837921" y="1551273"/>
            <a:ext cx="904154" cy="149719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A9C65F-88AE-8C53-4D06-C30EE1B43BF5}"/>
              </a:ext>
            </a:extLst>
          </p:cNvPr>
          <p:cNvSpPr/>
          <p:nvPr/>
        </p:nvSpPr>
        <p:spPr>
          <a:xfrm>
            <a:off x="2760358" y="2785962"/>
            <a:ext cx="911774" cy="126610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0F4E0C5-3A1F-765C-3E69-0A6C9652945B}"/>
              </a:ext>
            </a:extLst>
          </p:cNvPr>
          <p:cNvSpPr/>
          <p:nvPr/>
        </p:nvSpPr>
        <p:spPr>
          <a:xfrm>
            <a:off x="1415530" y="1480888"/>
            <a:ext cx="422819" cy="126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583A3DC-AC12-D955-AA92-961309BF52A5}"/>
              </a:ext>
            </a:extLst>
          </p:cNvPr>
          <p:cNvSpPr/>
          <p:nvPr/>
        </p:nvSpPr>
        <p:spPr>
          <a:xfrm>
            <a:off x="1213939" y="1231543"/>
            <a:ext cx="266702" cy="306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4AF1BB7-FFD5-DA50-7D7D-115B6D8316C6}"/>
              </a:ext>
            </a:extLst>
          </p:cNvPr>
          <p:cNvSpPr/>
          <p:nvPr/>
        </p:nvSpPr>
        <p:spPr>
          <a:xfrm>
            <a:off x="6004560" y="1471264"/>
            <a:ext cx="1640602" cy="15722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A5D774B-FEF0-492A-8183-B297749BE11A}"/>
              </a:ext>
            </a:extLst>
          </p:cNvPr>
          <p:cNvSpPr/>
          <p:nvPr/>
        </p:nvSpPr>
        <p:spPr>
          <a:xfrm>
            <a:off x="5908038" y="1257305"/>
            <a:ext cx="266702" cy="306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F988A174-9B98-6FFE-E88D-4BC008746EB2}"/>
              </a:ext>
            </a:extLst>
          </p:cNvPr>
          <p:cNvCxnSpPr>
            <a:cxnSpLocks/>
            <a:stCxn id="11" idx="0"/>
            <a:endCxn id="30" idx="1"/>
          </p:cNvCxnSpPr>
          <p:nvPr/>
        </p:nvCxnSpPr>
        <p:spPr>
          <a:xfrm rot="5400000" flipH="1" flipV="1">
            <a:off x="5099360" y="-1937974"/>
            <a:ext cx="238079" cy="7914972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AB22D4-F7F3-6323-2D82-824B20FF59DA}"/>
              </a:ext>
            </a:extLst>
          </p:cNvPr>
          <p:cNvSpPr/>
          <p:nvPr/>
        </p:nvSpPr>
        <p:spPr>
          <a:xfrm>
            <a:off x="9164479" y="5709474"/>
            <a:ext cx="161510" cy="476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172BA8E-DF7A-153C-5E50-078378C3A7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1049" y="3522345"/>
            <a:ext cx="540859" cy="2692776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CC9C4C-55A5-0BEB-CFAE-973CC7216632}"/>
              </a:ext>
            </a:extLst>
          </p:cNvPr>
          <p:cNvSpPr/>
          <p:nvPr/>
        </p:nvSpPr>
        <p:spPr>
          <a:xfrm>
            <a:off x="8382597" y="3522345"/>
            <a:ext cx="540859" cy="286688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5C34B32E-61AC-EC56-2845-FD579A5E8ADB}"/>
              </a:ext>
            </a:extLst>
          </p:cNvPr>
          <p:cNvCxnSpPr>
            <a:cxnSpLocks/>
            <a:stCxn id="12" idx="2"/>
            <a:endCxn id="74" idx="1"/>
          </p:cNvCxnSpPr>
          <p:nvPr/>
        </p:nvCxnSpPr>
        <p:spPr>
          <a:xfrm rot="16200000" flipH="1">
            <a:off x="3843827" y="626901"/>
            <a:ext cx="2660793" cy="798051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D81A4C0-159A-AC8F-E561-3ED14EEFFFCB}"/>
              </a:ext>
            </a:extLst>
          </p:cNvPr>
          <p:cNvSpPr/>
          <p:nvPr/>
        </p:nvSpPr>
        <p:spPr>
          <a:xfrm>
            <a:off x="8396899" y="6215121"/>
            <a:ext cx="525009" cy="16626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4" name="연결선: 구부러짐 83">
            <a:extLst>
              <a:ext uri="{FF2B5EF4-FFF2-40B4-BE49-F238E27FC236}">
                <a16:creationId xmlns:a16="http://schemas.microsoft.com/office/drawing/2014/main" id="{2B28A216-A8F6-F219-AEE1-D59FD1B65281}"/>
              </a:ext>
            </a:extLst>
          </p:cNvPr>
          <p:cNvCxnSpPr>
            <a:cxnSpLocks/>
            <a:stCxn id="83" idx="1"/>
            <a:endCxn id="82" idx="1"/>
          </p:cNvCxnSpPr>
          <p:nvPr/>
        </p:nvCxnSpPr>
        <p:spPr>
          <a:xfrm rot="10800000">
            <a:off x="8382597" y="4955787"/>
            <a:ext cx="14302" cy="1342467"/>
          </a:xfrm>
          <a:prstGeom prst="curvedConnector3">
            <a:avLst>
              <a:gd name="adj1" fmla="val 1698378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8F5DA993-5547-44F7-0CF2-EC2010065779}"/>
              </a:ext>
            </a:extLst>
          </p:cNvPr>
          <p:cNvSpPr/>
          <p:nvPr/>
        </p:nvSpPr>
        <p:spPr>
          <a:xfrm>
            <a:off x="8177131" y="3295995"/>
            <a:ext cx="266702" cy="306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C6684-4534-2464-699C-0A5D7EE74DF8}"/>
              </a:ext>
            </a:extLst>
          </p:cNvPr>
          <p:cNvSpPr txBox="1"/>
          <p:nvPr/>
        </p:nvSpPr>
        <p:spPr>
          <a:xfrm>
            <a:off x="1907460" y="635523"/>
            <a:ext cx="239022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IntelliJ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 최신버전 변경사항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DD79AB-352B-320B-DA03-C0EA8A10515C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21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CA5E4-4DD8-60CA-CF76-09EBCABDB403}"/>
              </a:ext>
            </a:extLst>
          </p:cNvPr>
          <p:cNvSpPr/>
          <p:nvPr/>
        </p:nvSpPr>
        <p:spPr>
          <a:xfrm>
            <a:off x="9648825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Search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Ctrl + Shift + F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Ctrl + Shift + R (replace </a:t>
            </a:r>
            <a:r>
              <a:rPr lang="ko-KR" altLang="en-US" sz="1100" dirty="0">
                <a:solidFill>
                  <a:schemeClr val="tx1"/>
                </a:solidFill>
              </a:rPr>
              <a:t>모드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dirty="0">
                <a:solidFill>
                  <a:schemeClr val="tx1"/>
                </a:solidFill>
              </a:rPr>
              <a:t>검색 창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Scope </a:t>
            </a:r>
            <a:r>
              <a:rPr lang="ko-KR" altLang="en-US" sz="1100" dirty="0">
                <a:solidFill>
                  <a:schemeClr val="tx1"/>
                </a:solidFill>
              </a:rPr>
              <a:t>내 검색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Scope - In Project, Module, Directory, Custom Scope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155ABE-9A7F-897C-7266-409AC62E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46" y="1476872"/>
            <a:ext cx="8795781" cy="49302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8D30D21-397B-1BBB-0891-3FE6929B75D4}"/>
              </a:ext>
            </a:extLst>
          </p:cNvPr>
          <p:cNvSpPr/>
          <p:nvPr/>
        </p:nvSpPr>
        <p:spPr>
          <a:xfrm>
            <a:off x="3505198" y="2091668"/>
            <a:ext cx="4286251" cy="4175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86EA6E-82BD-015D-19E5-36DF1A63DEEB}"/>
              </a:ext>
            </a:extLst>
          </p:cNvPr>
          <p:cNvSpPr/>
          <p:nvPr/>
        </p:nvSpPr>
        <p:spPr>
          <a:xfrm>
            <a:off x="3505198" y="2374878"/>
            <a:ext cx="787402" cy="129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39CDF6-7DC4-BB2C-9DE5-3380B247DDA0}"/>
              </a:ext>
            </a:extLst>
          </p:cNvPr>
          <p:cNvSpPr/>
          <p:nvPr/>
        </p:nvSpPr>
        <p:spPr>
          <a:xfrm>
            <a:off x="3343273" y="1924365"/>
            <a:ext cx="323850" cy="3346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6738DC-794A-8723-5405-A73846439665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[2] Search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2FC561-1779-05ED-B107-A29EA7AAF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7FA220-FCED-19F9-1060-2AE554365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792" y="2966823"/>
            <a:ext cx="1836579" cy="304826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3DF78673-66FE-F78B-0078-55A1A3F0FE4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4383799" y="2019539"/>
            <a:ext cx="462383" cy="143218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D533ED-11B9-79F9-F73C-1FD748997025}"/>
              </a:ext>
            </a:extLst>
          </p:cNvPr>
          <p:cNvSpPr/>
          <p:nvPr/>
        </p:nvSpPr>
        <p:spPr>
          <a:xfrm>
            <a:off x="4412792" y="2955195"/>
            <a:ext cx="1958300" cy="316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E3A2A8-BE4D-8547-19EA-86A15ED3C622}"/>
              </a:ext>
            </a:extLst>
          </p:cNvPr>
          <p:cNvSpPr/>
          <p:nvPr/>
        </p:nvSpPr>
        <p:spPr>
          <a:xfrm>
            <a:off x="4224151" y="2746366"/>
            <a:ext cx="323850" cy="3346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89537-9C79-07D0-9FB3-05381F1A475B}"/>
              </a:ext>
            </a:extLst>
          </p:cNvPr>
          <p:cNvSpPr txBox="1"/>
          <p:nvPr/>
        </p:nvSpPr>
        <p:spPr>
          <a:xfrm>
            <a:off x="1907459" y="611555"/>
            <a:ext cx="2316692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프로젝트 내 검색 </a:t>
            </a:r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수정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2B8C6F-70F5-E38E-ED68-BC9046910971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80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Debugging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Break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Point</a:t>
            </a:r>
            <a:r>
              <a:rPr lang="ko-KR" altLang="en-US" sz="1100" dirty="0">
                <a:solidFill>
                  <a:schemeClr val="tx1"/>
                </a:solidFill>
              </a:rPr>
              <a:t> 생성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Debugging </a:t>
            </a:r>
            <a:r>
              <a:rPr lang="ko-KR" altLang="en-US" sz="1100" dirty="0">
                <a:solidFill>
                  <a:schemeClr val="tx1"/>
                </a:solidFill>
              </a:rPr>
              <a:t>시 특정 </a:t>
            </a:r>
            <a:r>
              <a:rPr lang="en-US" altLang="ko-KR" sz="1100" dirty="0">
                <a:solidFill>
                  <a:schemeClr val="tx1"/>
                </a:solidFill>
              </a:rPr>
              <a:t>Line </a:t>
            </a:r>
            <a:r>
              <a:rPr lang="ko-KR" altLang="en-US" sz="1100" dirty="0">
                <a:solidFill>
                  <a:schemeClr val="tx1"/>
                </a:solidFill>
              </a:rPr>
              <a:t>에 마우스 클릭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디버깅 모드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로 서버 실행 후 디버깅 진행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디버깅 모드 서버 실행 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Shift + F9</a:t>
            </a: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8A154-A641-F5F7-15C0-7C50CE72070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0837" y="1475987"/>
            <a:ext cx="8794800" cy="4457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E96807-1BD9-0E41-DBD6-82EA66FEAB93}"/>
              </a:ext>
            </a:extLst>
          </p:cNvPr>
          <p:cNvSpPr/>
          <p:nvPr/>
        </p:nvSpPr>
        <p:spPr>
          <a:xfrm>
            <a:off x="550838" y="3345815"/>
            <a:ext cx="334988" cy="2238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CDD6DFE-EA52-6D3F-CF43-7FCCECDD39BE}"/>
              </a:ext>
            </a:extLst>
          </p:cNvPr>
          <p:cNvSpPr/>
          <p:nvPr/>
        </p:nvSpPr>
        <p:spPr>
          <a:xfrm>
            <a:off x="369861" y="3103990"/>
            <a:ext cx="323850" cy="3346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89C63D-ABF5-361B-41E7-91F067112BF9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[3] Debugging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4E57EC-4425-7430-A0B8-A3B700E4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009893A-F690-16A2-AC88-40E473600F1D}"/>
              </a:ext>
            </a:extLst>
          </p:cNvPr>
          <p:cNvSpPr/>
          <p:nvPr/>
        </p:nvSpPr>
        <p:spPr>
          <a:xfrm>
            <a:off x="428624" y="6012720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계속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13A03-F062-6CD5-DE1A-29E17259295A}"/>
              </a:ext>
            </a:extLst>
          </p:cNvPr>
          <p:cNvSpPr txBox="1"/>
          <p:nvPr/>
        </p:nvSpPr>
        <p:spPr>
          <a:xfrm>
            <a:off x="1907459" y="601395"/>
            <a:ext cx="29201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디버깅 </a:t>
            </a:r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_ 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로직 오류 및 결함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B58744-7932-EFF6-28D1-327F081D992E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70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Debugging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Break Point </a:t>
            </a:r>
            <a:r>
              <a:rPr lang="ko-KR" altLang="en-US" sz="1100" dirty="0">
                <a:solidFill>
                  <a:schemeClr val="tx1"/>
                </a:solidFill>
              </a:rPr>
              <a:t>에서 </a:t>
            </a:r>
            <a:r>
              <a:rPr lang="en-US" altLang="ko-KR" sz="1100" dirty="0">
                <a:solidFill>
                  <a:schemeClr val="tx1"/>
                </a:solidFill>
              </a:rPr>
              <a:t>Stop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Break Point </a:t>
            </a:r>
            <a:r>
              <a:rPr lang="ko-KR" altLang="en-US" sz="1100" dirty="0">
                <a:solidFill>
                  <a:schemeClr val="tx1"/>
                </a:solidFill>
              </a:rPr>
              <a:t>에서 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유효 변수에 대한 값</a:t>
            </a:r>
            <a:r>
              <a:rPr lang="en-US" altLang="ko-KR" sz="1100" dirty="0">
                <a:solidFill>
                  <a:schemeClr val="tx1"/>
                </a:solidFill>
              </a:rPr>
              <a:t>(data) 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확인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89C63D-ABF5-361B-41E7-91F067112BF9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[3] Debugging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4E57EC-4425-7430-A0B8-A3B700E4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8AEA03-A897-18A2-9F06-2C37759011F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6" y="1445305"/>
            <a:ext cx="8794800" cy="442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5A5888-2C4F-E447-058F-0AF7F1EE7575}"/>
              </a:ext>
            </a:extLst>
          </p:cNvPr>
          <p:cNvSpPr/>
          <p:nvPr/>
        </p:nvSpPr>
        <p:spPr>
          <a:xfrm>
            <a:off x="428624" y="6012720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계속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6B1CC-C905-89BF-3539-7126E6471CCF}"/>
              </a:ext>
            </a:extLst>
          </p:cNvPr>
          <p:cNvSpPr/>
          <p:nvPr/>
        </p:nvSpPr>
        <p:spPr>
          <a:xfrm>
            <a:off x="2562752" y="4107591"/>
            <a:ext cx="2862688" cy="1597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87B13B-44CC-0D16-66A7-F0DBDEFA0BBF}"/>
              </a:ext>
            </a:extLst>
          </p:cNvPr>
          <p:cNvSpPr/>
          <p:nvPr/>
        </p:nvSpPr>
        <p:spPr>
          <a:xfrm>
            <a:off x="2592274" y="4109816"/>
            <a:ext cx="1141526" cy="1268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EEA3E9-2AD7-1467-A49F-8D6521A5CF6C}"/>
              </a:ext>
            </a:extLst>
          </p:cNvPr>
          <p:cNvSpPr/>
          <p:nvPr/>
        </p:nvSpPr>
        <p:spPr>
          <a:xfrm>
            <a:off x="2594955" y="2955368"/>
            <a:ext cx="5549301" cy="111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D7BA261-3B66-3C9A-6C91-754BB80A2910}"/>
              </a:ext>
            </a:extLst>
          </p:cNvPr>
          <p:cNvSpPr/>
          <p:nvPr/>
        </p:nvSpPr>
        <p:spPr>
          <a:xfrm>
            <a:off x="2432385" y="2668241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A449A4-93B4-F2DC-B9AD-254AC456CA89}"/>
              </a:ext>
            </a:extLst>
          </p:cNvPr>
          <p:cNvSpPr/>
          <p:nvPr/>
        </p:nvSpPr>
        <p:spPr>
          <a:xfrm>
            <a:off x="2357064" y="3857972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0DD12-C693-B91C-1072-FA41670C0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33" y="5474989"/>
            <a:ext cx="609653" cy="2133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179909-3CB8-D4CD-1F43-14D4C5995762}"/>
              </a:ext>
            </a:extLst>
          </p:cNvPr>
          <p:cNvSpPr/>
          <p:nvPr/>
        </p:nvSpPr>
        <p:spPr>
          <a:xfrm>
            <a:off x="840833" y="5467369"/>
            <a:ext cx="609653" cy="307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BD5CA78C-B942-9185-B007-E1A26ADA07DA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>
            <a:off x="3037125" y="3192135"/>
            <a:ext cx="1043593" cy="7917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4592AA-644B-F94F-F169-4808B042EECE}"/>
              </a:ext>
            </a:extLst>
          </p:cNvPr>
          <p:cNvSpPr/>
          <p:nvPr/>
        </p:nvSpPr>
        <p:spPr>
          <a:xfrm>
            <a:off x="2588351" y="4236625"/>
            <a:ext cx="2233586" cy="142452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C1B00-77DF-73B5-1464-A2F01F16D88A}"/>
              </a:ext>
            </a:extLst>
          </p:cNvPr>
          <p:cNvSpPr txBox="1"/>
          <p:nvPr/>
        </p:nvSpPr>
        <p:spPr>
          <a:xfrm>
            <a:off x="1907459" y="601395"/>
            <a:ext cx="29201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디버깅 </a:t>
            </a:r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_ 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로직 오류 및 결함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1D9229-C5A5-EA0B-4095-ED3B2FF29149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C33251-1B94-98FD-684F-BA7110CD5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707585"/>
            <a:ext cx="441960" cy="2326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11BFD1-80F4-0F57-2B3D-37C3D50809A0}"/>
              </a:ext>
            </a:extLst>
          </p:cNvPr>
          <p:cNvSpPr/>
          <p:nvPr/>
        </p:nvSpPr>
        <p:spPr>
          <a:xfrm>
            <a:off x="3733850" y="2707585"/>
            <a:ext cx="441910" cy="35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10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Debugging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Expression </a:t>
            </a:r>
            <a:r>
              <a:rPr lang="ko-KR" altLang="en-US" sz="1100" dirty="0">
                <a:solidFill>
                  <a:schemeClr val="tx1"/>
                </a:solidFill>
              </a:rPr>
              <a:t>을 미리 실행하여 결과 조회 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Debugging Step UI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자주 쓰는 기능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F9</a:t>
            </a:r>
            <a:r>
              <a:rPr lang="en-US" altLang="ko-KR" sz="1100" dirty="0">
                <a:solidFill>
                  <a:schemeClr val="tx1"/>
                </a:solidFill>
              </a:rPr>
              <a:t> : resume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 - </a:t>
            </a:r>
            <a:r>
              <a:rPr lang="ko-KR" altLang="en-US" sz="1100" dirty="0">
                <a:solidFill>
                  <a:schemeClr val="tx1"/>
                </a:solidFill>
              </a:rPr>
              <a:t>다음 </a:t>
            </a:r>
            <a:r>
              <a:rPr lang="en-US" altLang="ko-KR" sz="1100" dirty="0">
                <a:solidFill>
                  <a:schemeClr val="tx1"/>
                </a:solidFill>
              </a:rPr>
              <a:t>break point </a:t>
            </a:r>
            <a:r>
              <a:rPr lang="ko-KR" altLang="en-US" sz="1100" dirty="0">
                <a:solidFill>
                  <a:schemeClr val="tx1"/>
                </a:solidFill>
              </a:rPr>
              <a:t>를 만날 때까지 프로그램 실행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Alt + F8 </a:t>
            </a:r>
            <a:r>
              <a:rPr lang="en-US" altLang="ko-KR" sz="1100" dirty="0">
                <a:solidFill>
                  <a:schemeClr val="tx1"/>
                </a:solidFill>
              </a:rPr>
              <a:t>: Evaluate Expression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 - data </a:t>
            </a:r>
            <a:r>
              <a:rPr lang="ko-KR" altLang="en-US" sz="1100" dirty="0">
                <a:solidFill>
                  <a:schemeClr val="tx1"/>
                </a:solidFill>
              </a:rPr>
              <a:t>확인 및 </a:t>
            </a:r>
            <a:r>
              <a:rPr lang="en-US" altLang="ko-KR" sz="1100" dirty="0">
                <a:solidFill>
                  <a:schemeClr val="tx1"/>
                </a:solidFill>
              </a:rPr>
              <a:t>expression </a:t>
            </a:r>
            <a:r>
              <a:rPr lang="ko-KR" altLang="en-US" sz="1100" dirty="0">
                <a:solidFill>
                  <a:schemeClr val="tx1"/>
                </a:solidFill>
              </a:rPr>
              <a:t>실행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F8</a:t>
            </a:r>
            <a:r>
              <a:rPr lang="en-US" altLang="ko-KR" sz="1100" dirty="0">
                <a:solidFill>
                  <a:schemeClr val="tx1"/>
                </a:solidFill>
              </a:rPr>
              <a:t> : Step Over : Line </a:t>
            </a:r>
            <a:r>
              <a:rPr lang="ko-KR" altLang="en-US" sz="1100" dirty="0">
                <a:solidFill>
                  <a:schemeClr val="tx1"/>
                </a:solidFill>
              </a:rPr>
              <a:t>단위로 함수 실행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Alt + F9</a:t>
            </a:r>
            <a:r>
              <a:rPr lang="en-US" altLang="ko-KR" sz="1100" dirty="0">
                <a:solidFill>
                  <a:schemeClr val="tx1"/>
                </a:solidFill>
              </a:rPr>
              <a:t> : Run to Cursor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커서가 위치한 조건이 만족할 때까지 함수 실행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89C63D-ABF5-361B-41E7-91F067112BF9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[3] Debugging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4E57EC-4425-7430-A0B8-A3B700E4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3BC912-6A25-5660-F310-20355ABD563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" y="1475987"/>
            <a:ext cx="8794800" cy="4932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E23813-F04B-9549-4315-047137B1FFED}"/>
              </a:ext>
            </a:extLst>
          </p:cNvPr>
          <p:cNvSpPr/>
          <p:nvPr/>
        </p:nvSpPr>
        <p:spPr>
          <a:xfrm>
            <a:off x="2441032" y="4344749"/>
            <a:ext cx="3517808" cy="100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0629DE-8874-67BA-FA97-BD81337F6FC1}"/>
              </a:ext>
            </a:extLst>
          </p:cNvPr>
          <p:cNvSpPr/>
          <p:nvPr/>
        </p:nvSpPr>
        <p:spPr>
          <a:xfrm>
            <a:off x="2441032" y="4462684"/>
            <a:ext cx="1079408" cy="100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749F68-133D-E2A9-D083-E4B0B7612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8" y="2983706"/>
            <a:ext cx="2237046" cy="48223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70AE46-881E-F8C4-7B4D-142366FEEC7F}"/>
              </a:ext>
            </a:extLst>
          </p:cNvPr>
          <p:cNvSpPr/>
          <p:nvPr/>
        </p:nvSpPr>
        <p:spPr>
          <a:xfrm>
            <a:off x="684187" y="3002521"/>
            <a:ext cx="2162177" cy="463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E35DB9-2193-750D-9768-70DE72A3FB89}"/>
              </a:ext>
            </a:extLst>
          </p:cNvPr>
          <p:cNvSpPr/>
          <p:nvPr/>
        </p:nvSpPr>
        <p:spPr>
          <a:xfrm>
            <a:off x="1529552" y="4176987"/>
            <a:ext cx="647267" cy="13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32CE233B-41FA-CD6D-7880-EA9238665EA2}"/>
              </a:ext>
            </a:extLst>
          </p:cNvPr>
          <p:cNvCxnSpPr>
            <a:cxnSpLocks/>
            <a:stCxn id="23" idx="1"/>
            <a:endCxn id="22" idx="2"/>
          </p:cNvCxnSpPr>
          <p:nvPr/>
        </p:nvCxnSpPr>
        <p:spPr>
          <a:xfrm rot="10800000" flipH="1">
            <a:off x="1529552" y="3465946"/>
            <a:ext cx="235724" cy="780211"/>
          </a:xfrm>
          <a:prstGeom prst="curvedConnector4">
            <a:avLst>
              <a:gd name="adj1" fmla="val -96978"/>
              <a:gd name="adj2" fmla="val 5443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65CF2C3-45BF-6100-1953-880A4F231B3F}"/>
              </a:ext>
            </a:extLst>
          </p:cNvPr>
          <p:cNvSpPr/>
          <p:nvPr/>
        </p:nvSpPr>
        <p:spPr>
          <a:xfrm>
            <a:off x="550836" y="2771355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212748-F10C-8C11-7745-14DB1AAB990B}"/>
              </a:ext>
            </a:extLst>
          </p:cNvPr>
          <p:cNvSpPr/>
          <p:nvPr/>
        </p:nvSpPr>
        <p:spPr>
          <a:xfrm>
            <a:off x="3740095" y="3172592"/>
            <a:ext cx="4344895" cy="100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EC82CB58-95D0-ABAD-B61F-329CC05DFE8C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5400000">
            <a:off x="4520288" y="2952493"/>
            <a:ext cx="1071905" cy="1712607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C11FEA4-94E1-AA7D-54EF-BE6D4A43759B}"/>
              </a:ext>
            </a:extLst>
          </p:cNvPr>
          <p:cNvSpPr/>
          <p:nvPr/>
        </p:nvSpPr>
        <p:spPr>
          <a:xfrm>
            <a:off x="3545638" y="2916372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AFBED1C7-052A-A76A-E42A-B9633070DE21}"/>
              </a:ext>
            </a:extLst>
          </p:cNvPr>
          <p:cNvCxnSpPr>
            <a:cxnSpLocks/>
            <a:stCxn id="6" idx="2"/>
            <a:endCxn id="9" idx="2"/>
          </p:cNvCxnSpPr>
          <p:nvPr/>
        </p:nvCxnSpPr>
        <p:spPr>
          <a:xfrm rot="5400000">
            <a:off x="3531369" y="3894368"/>
            <a:ext cx="117935" cy="1219200"/>
          </a:xfrm>
          <a:prstGeom prst="curvedConnector3">
            <a:avLst>
              <a:gd name="adj1" fmla="val 29383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F2844CB-9F1B-CEC1-C3CC-3D63D24EAB1E}"/>
              </a:ext>
            </a:extLst>
          </p:cNvPr>
          <p:cNvSpPr txBox="1"/>
          <p:nvPr/>
        </p:nvSpPr>
        <p:spPr>
          <a:xfrm>
            <a:off x="1907459" y="601395"/>
            <a:ext cx="29201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디버깅 </a:t>
            </a:r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_ 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로직 오류 및 결함 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DC0E02-EDB5-82A3-92BF-401EE956E88D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Annotate with git blame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[Line </a:t>
            </a:r>
            <a:r>
              <a:rPr lang="ko-KR" altLang="en-US" sz="1100" dirty="0">
                <a:solidFill>
                  <a:schemeClr val="tx1"/>
                </a:solidFill>
              </a:rPr>
              <a:t>영역 내</a:t>
            </a:r>
            <a:r>
              <a:rPr lang="en-US" altLang="ko-KR" sz="1100" dirty="0">
                <a:solidFill>
                  <a:schemeClr val="tx1"/>
                </a:solidFill>
              </a:rPr>
              <a:t> Mouse Right]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dirty="0">
                <a:solidFill>
                  <a:schemeClr val="tx1"/>
                </a:solidFill>
              </a:rPr>
              <a:t>해당 소스의 변경이력 확인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확인 결과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32345C-6CFA-9348-E5CA-91E43011659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7" y="1475987"/>
            <a:ext cx="8748000" cy="4932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1A16979-95F5-3ABE-1312-5B22B734C02A}"/>
              </a:ext>
            </a:extLst>
          </p:cNvPr>
          <p:cNvSpPr/>
          <p:nvPr/>
        </p:nvSpPr>
        <p:spPr>
          <a:xfrm>
            <a:off x="2074837" y="1885949"/>
            <a:ext cx="715987" cy="421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46A7FB-A3A8-16A9-6476-C1A74D182C00}"/>
              </a:ext>
            </a:extLst>
          </p:cNvPr>
          <p:cNvSpPr/>
          <p:nvPr/>
        </p:nvSpPr>
        <p:spPr>
          <a:xfrm>
            <a:off x="2804305" y="3819524"/>
            <a:ext cx="1205719" cy="1343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3824B65-6595-6E32-D5C8-1E262CAECAD4}"/>
              </a:ext>
            </a:extLst>
          </p:cNvPr>
          <p:cNvSpPr/>
          <p:nvPr/>
        </p:nvSpPr>
        <p:spPr>
          <a:xfrm>
            <a:off x="2657473" y="359182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2126978-0ED2-1D67-0A4A-5C4AFFC40198}"/>
              </a:ext>
            </a:extLst>
          </p:cNvPr>
          <p:cNvSpPr/>
          <p:nvPr/>
        </p:nvSpPr>
        <p:spPr>
          <a:xfrm>
            <a:off x="1941486" y="1736903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16F35A-783E-80E4-51F3-E8015C558ADB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[4] Annotate with git blame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BB771D-A535-D0FF-7332-E1E0ED548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8D9CC3-5CFA-F38A-C515-6F10A5FB91A2}"/>
              </a:ext>
            </a:extLst>
          </p:cNvPr>
          <p:cNvSpPr txBox="1"/>
          <p:nvPr/>
        </p:nvSpPr>
        <p:spPr>
          <a:xfrm>
            <a:off x="1907459" y="601395"/>
            <a:ext cx="1917289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소스 수정 이력 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DAB2F2-FC39-D26D-5F5B-619BB1B77693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361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Scratches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[Scratches </a:t>
            </a:r>
            <a:r>
              <a:rPr lang="ko-KR" altLang="en-US" sz="1100" dirty="0">
                <a:solidFill>
                  <a:schemeClr val="tx1"/>
                </a:solidFill>
              </a:rPr>
              <a:t>파일 생성 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Ctrl + Alt + Shift + Insert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주로 서버 응답 및 로그의 </a:t>
            </a:r>
            <a:r>
              <a:rPr lang="en-US" altLang="ko-KR" sz="1100" dirty="0" err="1">
                <a:solidFill>
                  <a:schemeClr val="tx1"/>
                </a:solidFill>
              </a:rPr>
              <a:t>Json</a:t>
            </a:r>
            <a:r>
              <a:rPr lang="en-US" altLang="ko-KR" sz="1100" dirty="0">
                <a:solidFill>
                  <a:schemeClr val="tx1"/>
                </a:solidFill>
              </a:rPr>
              <a:t> String </a:t>
            </a:r>
            <a:r>
              <a:rPr lang="ko-KR" altLang="en-US" sz="1100" dirty="0">
                <a:solidFill>
                  <a:schemeClr val="tx1"/>
                </a:solidFill>
              </a:rPr>
              <a:t>을 복사하여 데이터 확인하는 용도로 사용됨</a:t>
            </a:r>
            <a:endParaRPr lang="en-US" altLang="ko-KR" sz="1100" dirty="0">
              <a:solidFill>
                <a:schemeClr val="tx1"/>
              </a:solidFill>
            </a:endParaRPr>
          </a:p>
          <a:p>
            <a:br>
              <a:rPr lang="en-US" altLang="ko-KR" sz="1100" dirty="0">
                <a:solidFill>
                  <a:schemeClr val="tx1"/>
                </a:solidFill>
              </a:rPr>
            </a:b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Scratches and Consoles 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위치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591C12-0CF7-81E6-13E9-B5FF4542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046574"/>
            <a:ext cx="7654576" cy="37423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DCC35A-6750-08E2-DDE3-FA9300C2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56" y="1491375"/>
            <a:ext cx="4141794" cy="30620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A1E376-FA34-9EA5-89A7-3A6CCA9BEE59}"/>
              </a:ext>
            </a:extLst>
          </p:cNvPr>
          <p:cNvSpPr/>
          <p:nvPr/>
        </p:nvSpPr>
        <p:spPr>
          <a:xfrm>
            <a:off x="703237" y="3818162"/>
            <a:ext cx="1068413" cy="191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E699A8-3A59-DDD9-C6DB-821EADF4DB9E}"/>
              </a:ext>
            </a:extLst>
          </p:cNvPr>
          <p:cNvSpPr/>
          <p:nvPr/>
        </p:nvSpPr>
        <p:spPr>
          <a:xfrm>
            <a:off x="5248275" y="3199719"/>
            <a:ext cx="1266825" cy="1419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728885-51DA-A614-AAA0-347D00954E2E}"/>
              </a:ext>
            </a:extLst>
          </p:cNvPr>
          <p:cNvSpPr/>
          <p:nvPr/>
        </p:nvSpPr>
        <p:spPr>
          <a:xfrm>
            <a:off x="428624" y="6013437"/>
            <a:ext cx="9039225" cy="551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  <a:latin typeface="+mn-ea"/>
              </a:rPr>
              <a:t>계속</a:t>
            </a:r>
            <a:endParaRPr lang="en-US" altLang="ko-KR" b="1" i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E3CD41-FC5E-219C-AE37-EB098EE311A1}"/>
              </a:ext>
            </a:extLst>
          </p:cNvPr>
          <p:cNvSpPr/>
          <p:nvPr/>
        </p:nvSpPr>
        <p:spPr>
          <a:xfrm>
            <a:off x="5094604" y="2959889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024CB-91B4-B483-CCE4-61CA87E8F222}"/>
              </a:ext>
            </a:extLst>
          </p:cNvPr>
          <p:cNvSpPr/>
          <p:nvPr/>
        </p:nvSpPr>
        <p:spPr>
          <a:xfrm>
            <a:off x="555434" y="3604872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FF4F6B-3506-811B-0E96-5351598367EC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[5] Scratches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77594F-BB85-62CB-B326-1BA84072E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9DF97-85AB-F1DF-AB1B-A91A004DBEEB}"/>
              </a:ext>
            </a:extLst>
          </p:cNvPr>
          <p:cNvSpPr txBox="1"/>
          <p:nvPr/>
        </p:nvSpPr>
        <p:spPr>
          <a:xfrm>
            <a:off x="1907459" y="601395"/>
            <a:ext cx="355862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Util 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및 </a:t>
            </a:r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Data 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확인용 임시 파일 작성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128C63-5987-EAB7-FEEE-AAF3C89E25BE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46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FC256A-C8C8-468A-CAEC-AF683B295820}"/>
              </a:ext>
            </a:extLst>
          </p:cNvPr>
          <p:cNvSpPr/>
          <p:nvPr/>
        </p:nvSpPr>
        <p:spPr>
          <a:xfrm>
            <a:off x="428625" y="1326942"/>
            <a:ext cx="9039225" cy="523009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D1C97-5AC1-B533-DF5F-B02A77948715}"/>
              </a:ext>
            </a:extLst>
          </p:cNvPr>
          <p:cNvSpPr/>
          <p:nvPr/>
        </p:nvSpPr>
        <p:spPr>
          <a:xfrm>
            <a:off x="9648826" y="1326942"/>
            <a:ext cx="2114549" cy="5230091"/>
          </a:xfrm>
          <a:prstGeom prst="rect">
            <a:avLst/>
          </a:prstGeom>
          <a:noFill/>
          <a:ln w="63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Scratches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en-US" altLang="ko-KR" sz="1100" dirty="0" err="1">
                <a:solidFill>
                  <a:schemeClr val="tx1"/>
                </a:solidFill>
              </a:rPr>
              <a:t>Json</a:t>
            </a:r>
            <a:r>
              <a:rPr lang="en-US" altLang="ko-KR" sz="1100" dirty="0">
                <a:solidFill>
                  <a:schemeClr val="tx1"/>
                </a:solidFill>
              </a:rPr>
              <a:t> Scratches </a:t>
            </a:r>
            <a:r>
              <a:rPr lang="ko-KR" altLang="en-US" sz="1100" dirty="0">
                <a:solidFill>
                  <a:schemeClr val="tx1"/>
                </a:solidFill>
              </a:rPr>
              <a:t>파일 생성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복사한 </a:t>
            </a:r>
            <a:r>
              <a:rPr lang="en-US" altLang="ko-KR" sz="1100" dirty="0" err="1">
                <a:solidFill>
                  <a:schemeClr val="tx1"/>
                </a:solidFill>
              </a:rPr>
              <a:t>Json</a:t>
            </a:r>
            <a:r>
              <a:rPr lang="en-US" altLang="ko-KR" sz="1100" dirty="0">
                <a:solidFill>
                  <a:schemeClr val="tx1"/>
                </a:solidFill>
              </a:rPr>
              <a:t> Data</a:t>
            </a:r>
            <a:r>
              <a:rPr lang="ko-KR" altLang="en-US" sz="1100" dirty="0">
                <a:solidFill>
                  <a:schemeClr val="tx1"/>
                </a:solidFill>
              </a:rPr>
              <a:t>를 </a:t>
            </a:r>
            <a:r>
              <a:rPr lang="en-US" altLang="ko-KR" sz="1100" dirty="0">
                <a:solidFill>
                  <a:schemeClr val="tx1"/>
                </a:solidFill>
              </a:rPr>
              <a:t>scratch </a:t>
            </a:r>
            <a:r>
              <a:rPr lang="ko-KR" altLang="en-US" sz="1100" dirty="0">
                <a:solidFill>
                  <a:schemeClr val="tx1"/>
                </a:solidFill>
              </a:rPr>
              <a:t>파일에 복사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정렬 단축키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Ctrl + Alt +L</a:t>
            </a: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60DB8F-CEF7-5B43-7B63-F263EE07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90" y="1479719"/>
            <a:ext cx="8446293" cy="49245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F73A70-D182-6913-1A75-0D7831F8C53E}"/>
              </a:ext>
            </a:extLst>
          </p:cNvPr>
          <p:cNvSpPr/>
          <p:nvPr/>
        </p:nvSpPr>
        <p:spPr>
          <a:xfrm>
            <a:off x="2653904" y="1894793"/>
            <a:ext cx="6261496" cy="3483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D7A713-1C74-59D1-56CA-68B54B615190}"/>
              </a:ext>
            </a:extLst>
          </p:cNvPr>
          <p:cNvSpPr/>
          <p:nvPr/>
        </p:nvSpPr>
        <p:spPr>
          <a:xfrm>
            <a:off x="809032" y="4004710"/>
            <a:ext cx="1548406" cy="100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E3D71F-A345-9DCB-837B-E29953E95E09}"/>
              </a:ext>
            </a:extLst>
          </p:cNvPr>
          <p:cNvSpPr/>
          <p:nvPr/>
        </p:nvSpPr>
        <p:spPr>
          <a:xfrm>
            <a:off x="4955786" y="1755775"/>
            <a:ext cx="542706" cy="121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58041C3-E5B2-E038-D27C-495491B2749C}"/>
              </a:ext>
            </a:extLst>
          </p:cNvPr>
          <p:cNvSpPr/>
          <p:nvPr/>
        </p:nvSpPr>
        <p:spPr>
          <a:xfrm>
            <a:off x="2520553" y="1724286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0F3969-CBA5-6890-8E1B-706588A577EC}"/>
              </a:ext>
            </a:extLst>
          </p:cNvPr>
          <p:cNvSpPr/>
          <p:nvPr/>
        </p:nvSpPr>
        <p:spPr>
          <a:xfrm>
            <a:off x="8097521" y="217119"/>
            <a:ext cx="3651568" cy="9914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[5] Scratches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454069-CD10-8E80-EF31-959BB0D9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215242"/>
            <a:ext cx="7628255" cy="99376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F1EA1B5-5A70-96CC-6C54-7ACF0BBEDD9C}"/>
              </a:ext>
            </a:extLst>
          </p:cNvPr>
          <p:cNvSpPr/>
          <p:nvPr/>
        </p:nvSpPr>
        <p:spPr>
          <a:xfrm>
            <a:off x="675681" y="3752955"/>
            <a:ext cx="266702" cy="3063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E9322-6912-8ADE-D4A7-9017089490D0}"/>
              </a:ext>
            </a:extLst>
          </p:cNvPr>
          <p:cNvSpPr txBox="1"/>
          <p:nvPr/>
        </p:nvSpPr>
        <p:spPr>
          <a:xfrm>
            <a:off x="1907459" y="601395"/>
            <a:ext cx="355862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Util 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및 </a:t>
            </a:r>
            <a:r>
              <a:rPr lang="en-US" altLang="ko-KR" sz="1500" b="1" dirty="0">
                <a:solidFill>
                  <a:schemeClr val="bg1"/>
                </a:solidFill>
                <a:latin typeface="Abadi" panose="020B0604020202020204" pitchFamily="34" charset="0"/>
              </a:rPr>
              <a:t>Data </a:t>
            </a:r>
            <a:r>
              <a:rPr lang="ko-KR" altLang="en-US" sz="1500" b="1" dirty="0">
                <a:solidFill>
                  <a:schemeClr val="bg1"/>
                </a:solidFill>
                <a:latin typeface="Abadi" panose="020B0604020202020204" pitchFamily="34" charset="0"/>
              </a:rPr>
              <a:t>확인용 임시 파일 작성 기능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15E257-3E3A-E60D-F260-ACFFD87A96BF}"/>
              </a:ext>
            </a:extLst>
          </p:cNvPr>
          <p:cNvSpPr/>
          <p:nvPr/>
        </p:nvSpPr>
        <p:spPr>
          <a:xfrm>
            <a:off x="442910" y="214820"/>
            <a:ext cx="11320463" cy="993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940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3061</TotalTime>
  <Words>1546</Words>
  <Application>Microsoft Office PowerPoint</Application>
  <PresentationFormat>와이드스크린</PresentationFormat>
  <Paragraphs>523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Abadi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3003</dc:creator>
  <cp:lastModifiedBy>3003</cp:lastModifiedBy>
  <cp:revision>354</cp:revision>
  <dcterms:created xsi:type="dcterms:W3CDTF">2023-02-05T14:15:30Z</dcterms:created>
  <dcterms:modified xsi:type="dcterms:W3CDTF">2023-02-16T10:51:59Z</dcterms:modified>
</cp:coreProperties>
</file>